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5122525" cy="10693400"/>
  <p:notesSz cx="7104063" cy="10234613"/>
  <p:defaultTextStyle>
    <a:defPPr>
      <a:defRPr lang="de-DE"/>
    </a:defPPr>
    <a:lvl1pPr marL="0" algn="l" defTabSz="1408010" rtl="0" eaLnBrk="1" latinLnBrk="0" hangingPunct="1">
      <a:defRPr sz="2800" kern="1200">
        <a:solidFill>
          <a:schemeClr val="tx1"/>
        </a:solidFill>
        <a:latin typeface="+mn-lt"/>
        <a:ea typeface="+mn-ea"/>
        <a:cs typeface="+mn-cs"/>
      </a:defRPr>
    </a:lvl1pPr>
    <a:lvl2pPr marL="704005" algn="l" defTabSz="1408010" rtl="0" eaLnBrk="1" latinLnBrk="0" hangingPunct="1">
      <a:defRPr sz="2800" kern="1200">
        <a:solidFill>
          <a:schemeClr val="tx1"/>
        </a:solidFill>
        <a:latin typeface="+mn-lt"/>
        <a:ea typeface="+mn-ea"/>
        <a:cs typeface="+mn-cs"/>
      </a:defRPr>
    </a:lvl2pPr>
    <a:lvl3pPr marL="1408010" algn="l" defTabSz="1408010" rtl="0" eaLnBrk="1" latinLnBrk="0" hangingPunct="1">
      <a:defRPr sz="2800" kern="1200">
        <a:solidFill>
          <a:schemeClr val="tx1"/>
        </a:solidFill>
        <a:latin typeface="+mn-lt"/>
        <a:ea typeface="+mn-ea"/>
        <a:cs typeface="+mn-cs"/>
      </a:defRPr>
    </a:lvl3pPr>
    <a:lvl4pPr marL="2112015" algn="l" defTabSz="1408010" rtl="0" eaLnBrk="1" latinLnBrk="0" hangingPunct="1">
      <a:defRPr sz="2800" kern="1200">
        <a:solidFill>
          <a:schemeClr val="tx1"/>
        </a:solidFill>
        <a:latin typeface="+mn-lt"/>
        <a:ea typeface="+mn-ea"/>
        <a:cs typeface="+mn-cs"/>
      </a:defRPr>
    </a:lvl4pPr>
    <a:lvl5pPr marL="2816020" algn="l" defTabSz="1408010" rtl="0" eaLnBrk="1" latinLnBrk="0" hangingPunct="1">
      <a:defRPr sz="2800" kern="1200">
        <a:solidFill>
          <a:schemeClr val="tx1"/>
        </a:solidFill>
        <a:latin typeface="+mn-lt"/>
        <a:ea typeface="+mn-ea"/>
        <a:cs typeface="+mn-cs"/>
      </a:defRPr>
    </a:lvl5pPr>
    <a:lvl6pPr marL="3520025" algn="l" defTabSz="1408010" rtl="0" eaLnBrk="1" latinLnBrk="0" hangingPunct="1">
      <a:defRPr sz="2800" kern="1200">
        <a:solidFill>
          <a:schemeClr val="tx1"/>
        </a:solidFill>
        <a:latin typeface="+mn-lt"/>
        <a:ea typeface="+mn-ea"/>
        <a:cs typeface="+mn-cs"/>
      </a:defRPr>
    </a:lvl6pPr>
    <a:lvl7pPr marL="4224030" algn="l" defTabSz="1408010" rtl="0" eaLnBrk="1" latinLnBrk="0" hangingPunct="1">
      <a:defRPr sz="2800" kern="1200">
        <a:solidFill>
          <a:schemeClr val="tx1"/>
        </a:solidFill>
        <a:latin typeface="+mn-lt"/>
        <a:ea typeface="+mn-ea"/>
        <a:cs typeface="+mn-cs"/>
      </a:defRPr>
    </a:lvl7pPr>
    <a:lvl8pPr marL="4928036" algn="l" defTabSz="1408010" rtl="0" eaLnBrk="1" latinLnBrk="0" hangingPunct="1">
      <a:defRPr sz="2800" kern="1200">
        <a:solidFill>
          <a:schemeClr val="tx1"/>
        </a:solidFill>
        <a:latin typeface="+mn-lt"/>
        <a:ea typeface="+mn-ea"/>
        <a:cs typeface="+mn-cs"/>
      </a:defRPr>
    </a:lvl8pPr>
    <a:lvl9pPr marL="5632040" algn="l" defTabSz="140801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CC99"/>
    <a:srgbClr val="003366"/>
    <a:srgbClr val="F6B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362" y="942"/>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 y="0"/>
            <a:ext cx="3078427" cy="511732"/>
          </a:xfrm>
          <a:prstGeom prst="rect">
            <a:avLst/>
          </a:prstGeom>
        </p:spPr>
        <p:txBody>
          <a:bodyPr vert="horz" lIns="99045" tIns="49524" rIns="99045" bIns="49524" rtlCol="0"/>
          <a:lstStyle>
            <a:lvl1pPr algn="l">
              <a:defRPr sz="1300"/>
            </a:lvl1pPr>
          </a:lstStyle>
          <a:p>
            <a:endParaRPr lang="de-DE" dirty="0"/>
          </a:p>
        </p:txBody>
      </p:sp>
      <p:sp>
        <p:nvSpPr>
          <p:cNvPr id="3" name="Datumsplatzhalter 2"/>
          <p:cNvSpPr>
            <a:spLocks noGrp="1"/>
          </p:cNvSpPr>
          <p:nvPr>
            <p:ph type="dt" idx="1"/>
          </p:nvPr>
        </p:nvSpPr>
        <p:spPr>
          <a:xfrm>
            <a:off x="4023995" y="0"/>
            <a:ext cx="3078427" cy="511732"/>
          </a:xfrm>
          <a:prstGeom prst="rect">
            <a:avLst/>
          </a:prstGeom>
        </p:spPr>
        <p:txBody>
          <a:bodyPr vert="horz" lIns="99045" tIns="49524" rIns="99045" bIns="49524" rtlCol="0"/>
          <a:lstStyle>
            <a:lvl1pPr algn="r">
              <a:defRPr sz="1300"/>
            </a:lvl1pPr>
          </a:lstStyle>
          <a:p>
            <a:fld id="{6FFBE10A-CD88-4EAB-B87F-F35DD77A82D2}" type="datetimeFigureOut">
              <a:rPr lang="de-DE" smtClean="0"/>
              <a:t>17.03.2020</a:t>
            </a:fld>
            <a:endParaRPr lang="de-DE" dirty="0"/>
          </a:p>
        </p:txBody>
      </p:sp>
      <p:sp>
        <p:nvSpPr>
          <p:cNvPr id="4" name="Folienbildplatzhalter 3"/>
          <p:cNvSpPr>
            <a:spLocks noGrp="1" noRot="1" noChangeAspect="1"/>
          </p:cNvSpPr>
          <p:nvPr>
            <p:ph type="sldImg" idx="2"/>
          </p:nvPr>
        </p:nvSpPr>
        <p:spPr>
          <a:xfrm>
            <a:off x="839788" y="769938"/>
            <a:ext cx="5424487" cy="3835400"/>
          </a:xfrm>
          <a:prstGeom prst="rect">
            <a:avLst/>
          </a:prstGeom>
          <a:noFill/>
          <a:ln w="12700">
            <a:solidFill>
              <a:prstClr val="black"/>
            </a:solidFill>
          </a:ln>
        </p:spPr>
        <p:txBody>
          <a:bodyPr vert="horz" lIns="99045" tIns="49524" rIns="99045" bIns="49524" rtlCol="0" anchor="ctr"/>
          <a:lstStyle/>
          <a:p>
            <a:endParaRPr lang="de-DE" dirty="0"/>
          </a:p>
        </p:txBody>
      </p:sp>
      <p:sp>
        <p:nvSpPr>
          <p:cNvPr id="5" name="Notizenplatzhalter 4"/>
          <p:cNvSpPr>
            <a:spLocks noGrp="1"/>
          </p:cNvSpPr>
          <p:nvPr>
            <p:ph type="body" sz="quarter" idx="3"/>
          </p:nvPr>
        </p:nvSpPr>
        <p:spPr>
          <a:xfrm>
            <a:off x="710407" y="4861441"/>
            <a:ext cx="5683250" cy="4605576"/>
          </a:xfrm>
          <a:prstGeom prst="rect">
            <a:avLst/>
          </a:prstGeom>
        </p:spPr>
        <p:txBody>
          <a:bodyPr vert="horz" lIns="99045" tIns="49524" rIns="99045" bIns="49524"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4" y="9721109"/>
            <a:ext cx="3078427" cy="511732"/>
          </a:xfrm>
          <a:prstGeom prst="rect">
            <a:avLst/>
          </a:prstGeom>
        </p:spPr>
        <p:txBody>
          <a:bodyPr vert="horz" lIns="99045" tIns="49524" rIns="99045" bIns="49524" rtlCol="0" anchor="b"/>
          <a:lstStyle>
            <a:lvl1pPr algn="l">
              <a:defRPr sz="1300"/>
            </a:lvl1pPr>
          </a:lstStyle>
          <a:p>
            <a:endParaRPr lang="de-DE" dirty="0"/>
          </a:p>
        </p:txBody>
      </p:sp>
      <p:sp>
        <p:nvSpPr>
          <p:cNvPr id="7" name="Foliennummernplatzhalter 6"/>
          <p:cNvSpPr>
            <a:spLocks noGrp="1"/>
          </p:cNvSpPr>
          <p:nvPr>
            <p:ph type="sldNum" sz="quarter" idx="5"/>
          </p:nvPr>
        </p:nvSpPr>
        <p:spPr>
          <a:xfrm>
            <a:off x="4023995" y="9721109"/>
            <a:ext cx="3078427" cy="511732"/>
          </a:xfrm>
          <a:prstGeom prst="rect">
            <a:avLst/>
          </a:prstGeom>
        </p:spPr>
        <p:txBody>
          <a:bodyPr vert="horz" lIns="99045" tIns="49524" rIns="99045" bIns="49524" rtlCol="0" anchor="b"/>
          <a:lstStyle>
            <a:lvl1pPr algn="r">
              <a:defRPr sz="1300"/>
            </a:lvl1pPr>
          </a:lstStyle>
          <a:p>
            <a:fld id="{CF1ED38A-6ACA-4DE6-9D69-3FFADE1EA610}" type="slidenum">
              <a:rPr lang="de-DE" smtClean="0"/>
              <a:t>‹Nr.›</a:t>
            </a:fld>
            <a:endParaRPr lang="de-DE" dirty="0"/>
          </a:p>
        </p:txBody>
      </p:sp>
    </p:spTree>
    <p:extLst>
      <p:ext uri="{BB962C8B-B14F-4D97-AF65-F5344CB8AC3E}">
        <p14:creationId xmlns:p14="http://schemas.microsoft.com/office/powerpoint/2010/main" val="3917485812"/>
      </p:ext>
    </p:extLst>
  </p:cSld>
  <p:clrMap bg1="lt1" tx1="dk1" bg2="lt2" tx2="dk2" accent1="accent1" accent2="accent2" accent3="accent3" accent4="accent4" accent5="accent5" accent6="accent6" hlink="hlink" folHlink="folHlink"/>
  <p:notesStyle>
    <a:lvl1pPr marL="0" algn="l" defTabSz="1408010" rtl="0" eaLnBrk="1" latinLnBrk="0" hangingPunct="1">
      <a:defRPr sz="1800" kern="1200">
        <a:solidFill>
          <a:schemeClr val="tx1"/>
        </a:solidFill>
        <a:latin typeface="+mn-lt"/>
        <a:ea typeface="+mn-ea"/>
        <a:cs typeface="+mn-cs"/>
      </a:defRPr>
    </a:lvl1pPr>
    <a:lvl2pPr marL="704005" algn="l" defTabSz="1408010" rtl="0" eaLnBrk="1" latinLnBrk="0" hangingPunct="1">
      <a:defRPr sz="1800" kern="1200">
        <a:solidFill>
          <a:schemeClr val="tx1"/>
        </a:solidFill>
        <a:latin typeface="+mn-lt"/>
        <a:ea typeface="+mn-ea"/>
        <a:cs typeface="+mn-cs"/>
      </a:defRPr>
    </a:lvl2pPr>
    <a:lvl3pPr marL="1408010" algn="l" defTabSz="1408010" rtl="0" eaLnBrk="1" latinLnBrk="0" hangingPunct="1">
      <a:defRPr sz="1800" kern="1200">
        <a:solidFill>
          <a:schemeClr val="tx1"/>
        </a:solidFill>
        <a:latin typeface="+mn-lt"/>
        <a:ea typeface="+mn-ea"/>
        <a:cs typeface="+mn-cs"/>
      </a:defRPr>
    </a:lvl3pPr>
    <a:lvl4pPr marL="2112015" algn="l" defTabSz="1408010" rtl="0" eaLnBrk="1" latinLnBrk="0" hangingPunct="1">
      <a:defRPr sz="1800" kern="1200">
        <a:solidFill>
          <a:schemeClr val="tx1"/>
        </a:solidFill>
        <a:latin typeface="+mn-lt"/>
        <a:ea typeface="+mn-ea"/>
        <a:cs typeface="+mn-cs"/>
      </a:defRPr>
    </a:lvl4pPr>
    <a:lvl5pPr marL="2816020" algn="l" defTabSz="1408010" rtl="0" eaLnBrk="1" latinLnBrk="0" hangingPunct="1">
      <a:defRPr sz="1800" kern="1200">
        <a:solidFill>
          <a:schemeClr val="tx1"/>
        </a:solidFill>
        <a:latin typeface="+mn-lt"/>
        <a:ea typeface="+mn-ea"/>
        <a:cs typeface="+mn-cs"/>
      </a:defRPr>
    </a:lvl5pPr>
    <a:lvl6pPr marL="3520025" algn="l" defTabSz="1408010" rtl="0" eaLnBrk="1" latinLnBrk="0" hangingPunct="1">
      <a:defRPr sz="1800" kern="1200">
        <a:solidFill>
          <a:schemeClr val="tx1"/>
        </a:solidFill>
        <a:latin typeface="+mn-lt"/>
        <a:ea typeface="+mn-ea"/>
        <a:cs typeface="+mn-cs"/>
      </a:defRPr>
    </a:lvl6pPr>
    <a:lvl7pPr marL="4224030" algn="l" defTabSz="1408010" rtl="0" eaLnBrk="1" latinLnBrk="0" hangingPunct="1">
      <a:defRPr sz="1800" kern="1200">
        <a:solidFill>
          <a:schemeClr val="tx1"/>
        </a:solidFill>
        <a:latin typeface="+mn-lt"/>
        <a:ea typeface="+mn-ea"/>
        <a:cs typeface="+mn-cs"/>
      </a:defRPr>
    </a:lvl7pPr>
    <a:lvl8pPr marL="4928036" algn="l" defTabSz="1408010" rtl="0" eaLnBrk="1" latinLnBrk="0" hangingPunct="1">
      <a:defRPr sz="1800" kern="1200">
        <a:solidFill>
          <a:schemeClr val="tx1"/>
        </a:solidFill>
        <a:latin typeface="+mn-lt"/>
        <a:ea typeface="+mn-ea"/>
        <a:cs typeface="+mn-cs"/>
      </a:defRPr>
    </a:lvl8pPr>
    <a:lvl9pPr marL="5632040" algn="l" defTabSz="140801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39788" y="769938"/>
            <a:ext cx="5424487" cy="38354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F1ED38A-6ACA-4DE6-9D69-3FFADE1EA610}" type="slidenum">
              <a:rPr lang="de-DE" smtClean="0"/>
              <a:t>1</a:t>
            </a:fld>
            <a:endParaRPr lang="de-DE" dirty="0"/>
          </a:p>
        </p:txBody>
      </p:sp>
    </p:spTree>
    <p:extLst>
      <p:ext uri="{BB962C8B-B14F-4D97-AF65-F5344CB8AC3E}">
        <p14:creationId xmlns:p14="http://schemas.microsoft.com/office/powerpoint/2010/main" val="56562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34190" y="3321888"/>
            <a:ext cx="12854146" cy="2292150"/>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58476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31761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1877482" y="428234"/>
            <a:ext cx="3686117" cy="912404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19137" y="428234"/>
            <a:ext cx="10806306" cy="912404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326962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359166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194576" y="6871502"/>
            <a:ext cx="12854146" cy="2123828"/>
          </a:xfrm>
        </p:spPr>
        <p:txBody>
          <a:bodyPr anchor="t"/>
          <a:lstStyle>
            <a:lvl1pPr algn="l">
              <a:defRPr sz="61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407961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19138" y="2495129"/>
            <a:ext cx="7246210"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8317390" y="2495129"/>
            <a:ext cx="7246210"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43823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56126" y="428232"/>
            <a:ext cx="13610273" cy="1782233"/>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756127" y="2393640"/>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lang="de-DE" smtClean="0"/>
              <a:t>Textmasterformat bearbeiten</a:t>
            </a:r>
          </a:p>
        </p:txBody>
      </p:sp>
      <p:sp>
        <p:nvSpPr>
          <p:cNvPr id="4" name="Inhaltsplatzhalter 3"/>
          <p:cNvSpPr>
            <a:spLocks noGrp="1"/>
          </p:cNvSpPr>
          <p:nvPr>
            <p:ph sz="half" idx="2"/>
          </p:nvPr>
        </p:nvSpPr>
        <p:spPr>
          <a:xfrm>
            <a:off x="756127"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7682034" y="2393640"/>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lang="de-DE" smtClean="0"/>
              <a:t>Textmasterformat bearbeiten</a:t>
            </a:r>
          </a:p>
        </p:txBody>
      </p:sp>
      <p:sp>
        <p:nvSpPr>
          <p:cNvPr id="6" name="Inhaltsplatzhalter 5"/>
          <p:cNvSpPr>
            <a:spLocks noGrp="1"/>
          </p:cNvSpPr>
          <p:nvPr>
            <p:ph sz="quarter" idx="4"/>
          </p:nvPr>
        </p:nvSpPr>
        <p:spPr>
          <a:xfrm>
            <a:off x="7682034"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882130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345755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97591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127" y="425756"/>
            <a:ext cx="4975207" cy="1811937"/>
          </a:xfrm>
        </p:spPr>
        <p:txBody>
          <a:bodyPr anchor="b"/>
          <a:lstStyle>
            <a:lvl1pPr algn="l">
              <a:defRPr sz="3100" b="1"/>
            </a:lvl1pPr>
          </a:lstStyle>
          <a:p>
            <a:r>
              <a:rPr lang="de-DE" smtClean="0"/>
              <a:t>Titelmasterformat durch Klicken bearbeiten</a:t>
            </a:r>
            <a:endParaRPr lang="de-DE"/>
          </a:p>
        </p:txBody>
      </p:sp>
      <p:sp>
        <p:nvSpPr>
          <p:cNvPr id="3" name="Inhaltsplatzhalter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756127" y="2237695"/>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54166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964121" y="7485381"/>
            <a:ext cx="9073515" cy="883691"/>
          </a:xfrm>
        </p:spPr>
        <p:txBody>
          <a:bodyPr anchor="b"/>
          <a:lstStyle>
            <a:lvl1pPr algn="l">
              <a:defRPr sz="3100" b="1"/>
            </a:lvl1pPr>
          </a:lstStyle>
          <a:p>
            <a:r>
              <a:rPr lang="de-DE" smtClean="0"/>
              <a:t>Titelmasterformat durch Klicken bearbeiten</a:t>
            </a:r>
            <a:endParaRPr lang="de-DE"/>
          </a:p>
        </p:txBody>
      </p:sp>
      <p:sp>
        <p:nvSpPr>
          <p:cNvPr id="3" name="Bildplatzhalter 2"/>
          <p:cNvSpPr>
            <a:spLocks noGrp="1"/>
          </p:cNvSpPr>
          <p:nvPr>
            <p:ph type="pic" idx="1"/>
          </p:nvPr>
        </p:nvSpPr>
        <p:spPr>
          <a:xfrm>
            <a:off x="2964121"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lang="de-DE" dirty="0"/>
          </a:p>
        </p:txBody>
      </p:sp>
      <p:sp>
        <p:nvSpPr>
          <p:cNvPr id="4" name="Textplatzhalter 3"/>
          <p:cNvSpPr>
            <a:spLocks noGrp="1"/>
          </p:cNvSpPr>
          <p:nvPr>
            <p:ph type="body" sz="half" idx="2"/>
          </p:nvPr>
        </p:nvSpPr>
        <p:spPr>
          <a:xfrm>
            <a:off x="2964121" y="8369072"/>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6889E3F-7548-4F8C-A2BA-1077A8AEFEA6}" type="datetimeFigureOut">
              <a:rPr lang="de-DE" smtClean="0"/>
              <a:t>17.03.2020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2B8E2D3-9D18-4ED7-9757-1FB0BC5A6248}" type="slidenum">
              <a:rPr lang="de-DE" smtClean="0"/>
              <a:t>‹Nr.›</a:t>
            </a:fld>
            <a:endParaRPr lang="de-DE" dirty="0"/>
          </a:p>
        </p:txBody>
      </p:sp>
    </p:spTree>
    <p:extLst>
      <p:ext uri="{BB962C8B-B14F-4D97-AF65-F5344CB8AC3E}">
        <p14:creationId xmlns:p14="http://schemas.microsoft.com/office/powerpoint/2010/main" val="13719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756126" y="9911200"/>
            <a:ext cx="3528589"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46889E3F-7548-4F8C-A2BA-1077A8AEFEA6}" type="datetimeFigureOut">
              <a:rPr lang="de-DE" smtClean="0"/>
              <a:t>17.03.2020</a:t>
            </a:fld>
            <a:endParaRPr lang="de-DE" dirty="0"/>
          </a:p>
        </p:txBody>
      </p:sp>
      <p:sp>
        <p:nvSpPr>
          <p:cNvPr id="5" name="Fußzeilenplatzhalter 4"/>
          <p:cNvSpPr>
            <a:spLocks noGrp="1"/>
          </p:cNvSpPr>
          <p:nvPr>
            <p:ph type="ftr" sz="quarter" idx="3"/>
          </p:nvPr>
        </p:nvSpPr>
        <p:spPr>
          <a:xfrm>
            <a:off x="5166863" y="9911200"/>
            <a:ext cx="4788800"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10837810" y="9911200"/>
            <a:ext cx="3528589"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32B8E2D3-9D18-4ED7-9757-1FB0BC5A6248}" type="slidenum">
              <a:rPr lang="de-DE" smtClean="0"/>
              <a:t>‹Nr.›</a:t>
            </a:fld>
            <a:endParaRPr lang="de-DE" dirty="0"/>
          </a:p>
        </p:txBody>
      </p:sp>
    </p:spTree>
    <p:extLst>
      <p:ext uri="{BB962C8B-B14F-4D97-AF65-F5344CB8AC3E}">
        <p14:creationId xmlns:p14="http://schemas.microsoft.com/office/powerpoint/2010/main" val="828654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9pPr>
    </p:bodyStyle>
    <p:otherStyle>
      <a:defPPr>
        <a:defRPr lang="de-DE"/>
      </a:defPPr>
      <a:lvl1pPr marL="0" algn="l" defTabSz="1408010" rtl="0" eaLnBrk="1" latinLnBrk="0" hangingPunct="1">
        <a:defRPr sz="2800" kern="1200">
          <a:solidFill>
            <a:schemeClr val="tx1"/>
          </a:solidFill>
          <a:latin typeface="+mn-lt"/>
          <a:ea typeface="+mn-ea"/>
          <a:cs typeface="+mn-cs"/>
        </a:defRPr>
      </a:lvl1pPr>
      <a:lvl2pPr marL="704005" algn="l" defTabSz="1408010" rtl="0" eaLnBrk="1" latinLnBrk="0" hangingPunct="1">
        <a:defRPr sz="2800" kern="1200">
          <a:solidFill>
            <a:schemeClr val="tx1"/>
          </a:solidFill>
          <a:latin typeface="+mn-lt"/>
          <a:ea typeface="+mn-ea"/>
          <a:cs typeface="+mn-cs"/>
        </a:defRPr>
      </a:lvl2pPr>
      <a:lvl3pPr marL="1408010" algn="l" defTabSz="1408010" rtl="0" eaLnBrk="1" latinLnBrk="0" hangingPunct="1">
        <a:defRPr sz="2800" kern="1200">
          <a:solidFill>
            <a:schemeClr val="tx1"/>
          </a:solidFill>
          <a:latin typeface="+mn-lt"/>
          <a:ea typeface="+mn-ea"/>
          <a:cs typeface="+mn-cs"/>
        </a:defRPr>
      </a:lvl3pPr>
      <a:lvl4pPr marL="2112015" algn="l" defTabSz="1408010" rtl="0" eaLnBrk="1" latinLnBrk="0" hangingPunct="1">
        <a:defRPr sz="2800" kern="1200">
          <a:solidFill>
            <a:schemeClr val="tx1"/>
          </a:solidFill>
          <a:latin typeface="+mn-lt"/>
          <a:ea typeface="+mn-ea"/>
          <a:cs typeface="+mn-cs"/>
        </a:defRPr>
      </a:lvl4pPr>
      <a:lvl5pPr marL="2816020" algn="l" defTabSz="1408010" rtl="0" eaLnBrk="1" latinLnBrk="0" hangingPunct="1">
        <a:defRPr sz="2800" kern="1200">
          <a:solidFill>
            <a:schemeClr val="tx1"/>
          </a:solidFill>
          <a:latin typeface="+mn-lt"/>
          <a:ea typeface="+mn-ea"/>
          <a:cs typeface="+mn-cs"/>
        </a:defRPr>
      </a:lvl5pPr>
      <a:lvl6pPr marL="3520025" algn="l" defTabSz="1408010" rtl="0" eaLnBrk="1" latinLnBrk="0" hangingPunct="1">
        <a:defRPr sz="2800" kern="1200">
          <a:solidFill>
            <a:schemeClr val="tx1"/>
          </a:solidFill>
          <a:latin typeface="+mn-lt"/>
          <a:ea typeface="+mn-ea"/>
          <a:cs typeface="+mn-cs"/>
        </a:defRPr>
      </a:lvl6pPr>
      <a:lvl7pPr marL="4224030" algn="l" defTabSz="1408010" rtl="0" eaLnBrk="1" latinLnBrk="0" hangingPunct="1">
        <a:defRPr sz="2800" kern="1200">
          <a:solidFill>
            <a:schemeClr val="tx1"/>
          </a:solidFill>
          <a:latin typeface="+mn-lt"/>
          <a:ea typeface="+mn-ea"/>
          <a:cs typeface="+mn-cs"/>
        </a:defRPr>
      </a:lvl7pPr>
      <a:lvl8pPr marL="4928036" algn="l" defTabSz="1408010" rtl="0" eaLnBrk="1" latinLnBrk="0" hangingPunct="1">
        <a:defRPr sz="2800" kern="1200">
          <a:solidFill>
            <a:schemeClr val="tx1"/>
          </a:solidFill>
          <a:latin typeface="+mn-lt"/>
          <a:ea typeface="+mn-ea"/>
          <a:cs typeface="+mn-cs"/>
        </a:defRPr>
      </a:lvl8pPr>
      <a:lvl9pPr marL="5632040" algn="l" defTabSz="140801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hyperlink" Target="http://www.pv-reliabilit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10" y="-895530"/>
            <a:ext cx="4514081" cy="3189879"/>
          </a:xfrm>
          <a:prstGeom prst="rect">
            <a:avLst/>
          </a:prstGeom>
        </p:spPr>
      </p:pic>
      <p:sp>
        <p:nvSpPr>
          <p:cNvPr id="14" name="Rechteck 13"/>
          <p:cNvSpPr/>
          <p:nvPr/>
        </p:nvSpPr>
        <p:spPr>
          <a:xfrm>
            <a:off x="7560311" y="-154976"/>
            <a:ext cx="7805812" cy="142939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spcCol="0" rtlCol="0" anchor="ctr"/>
          <a:lstStyle/>
          <a:p>
            <a:pPr algn="ctr"/>
            <a:endParaRPr lang="de-DE" dirty="0"/>
          </a:p>
        </p:txBody>
      </p:sp>
      <p:sp>
        <p:nvSpPr>
          <p:cNvPr id="26" name="Rectangle 12"/>
          <p:cNvSpPr>
            <a:spLocks noChangeArrowheads="1"/>
          </p:cNvSpPr>
          <p:nvPr/>
        </p:nvSpPr>
        <p:spPr bwMode="auto">
          <a:xfrm>
            <a:off x="0" y="69915"/>
            <a:ext cx="284417" cy="57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0801" tIns="70401" rIns="140801" bIns="70401" numCol="1" anchor="ctr" anchorCtr="0" compatLnSpc="1">
            <a:prstTxWarp prst="textNoShape">
              <a:avLst/>
            </a:prstTxWarp>
            <a:spAutoFit/>
          </a:bodyPr>
          <a:lstStyle/>
          <a:p>
            <a:endParaRPr lang="de-DE" dirty="0"/>
          </a:p>
        </p:txBody>
      </p:sp>
      <p:sp>
        <p:nvSpPr>
          <p:cNvPr id="40" name="Rectangle 26"/>
          <p:cNvSpPr>
            <a:spLocks noChangeArrowheads="1"/>
          </p:cNvSpPr>
          <p:nvPr/>
        </p:nvSpPr>
        <p:spPr bwMode="auto">
          <a:xfrm>
            <a:off x="0" y="69915"/>
            <a:ext cx="284417" cy="57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0801" tIns="70401" rIns="140801" bIns="70401" numCol="1" anchor="ctr" anchorCtr="0" compatLnSpc="1">
            <a:prstTxWarp prst="textNoShape">
              <a:avLst/>
            </a:prstTxWarp>
            <a:spAutoFit/>
          </a:bodyPr>
          <a:lstStyle/>
          <a:p>
            <a:endParaRPr lang="de-DE" dirty="0"/>
          </a:p>
        </p:txBody>
      </p:sp>
      <p:sp>
        <p:nvSpPr>
          <p:cNvPr id="13" name="Rechteck 12"/>
          <p:cNvSpPr/>
          <p:nvPr/>
        </p:nvSpPr>
        <p:spPr>
          <a:xfrm>
            <a:off x="-133668" y="1141661"/>
            <a:ext cx="15499791" cy="355469"/>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spcCol="0" rtlCol="0" anchor="ctr"/>
          <a:lstStyle/>
          <a:p>
            <a:pPr algn="ctr"/>
            <a:endParaRPr lang="de-DE" dirty="0"/>
          </a:p>
        </p:txBody>
      </p:sp>
      <p:grpSp>
        <p:nvGrpSpPr>
          <p:cNvPr id="61" name="Group 90"/>
          <p:cNvGrpSpPr>
            <a:grpSpLocks/>
          </p:cNvGrpSpPr>
          <p:nvPr/>
        </p:nvGrpSpPr>
        <p:grpSpPr bwMode="auto">
          <a:xfrm>
            <a:off x="380380" y="2348653"/>
            <a:ext cx="7199850" cy="45719"/>
            <a:chOff x="569" y="784"/>
            <a:chExt cx="10466" cy="2"/>
          </a:xfrm>
        </p:grpSpPr>
        <p:sp>
          <p:nvSpPr>
            <p:cNvPr id="62" name="Freeform 91"/>
            <p:cNvSpPr>
              <a:spLocks/>
            </p:cNvSpPr>
            <p:nvPr/>
          </p:nvSpPr>
          <p:spPr bwMode="auto">
            <a:xfrm>
              <a:off x="569" y="784"/>
              <a:ext cx="10466" cy="2"/>
            </a:xfrm>
            <a:custGeom>
              <a:avLst/>
              <a:gdLst>
                <a:gd name="T0" fmla="+- 0 569 569"/>
                <a:gd name="T1" fmla="*/ T0 w 10466"/>
                <a:gd name="T2" fmla="+- 0 11034 569"/>
                <a:gd name="T3" fmla="*/ T2 w 10466"/>
              </a:gdLst>
              <a:ahLst/>
              <a:cxnLst>
                <a:cxn ang="0">
                  <a:pos x="T1" y="0"/>
                </a:cxn>
                <a:cxn ang="0">
                  <a:pos x="T3" y="0"/>
                </a:cxn>
              </a:cxnLst>
              <a:rect l="0" t="0" r="r" b="b"/>
              <a:pathLst>
                <a:path w="10466">
                  <a:moveTo>
                    <a:pt x="0" y="0"/>
                  </a:moveTo>
                  <a:lnTo>
                    <a:pt x="10465" y="0"/>
                  </a:lnTo>
                </a:path>
              </a:pathLst>
            </a:custGeom>
            <a:noFill/>
            <a:ln w="12700">
              <a:solidFill>
                <a:srgbClr val="FFC20D"/>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de-DE" dirty="0"/>
            </a:p>
          </p:txBody>
        </p:sp>
      </p:grpSp>
      <p:sp>
        <p:nvSpPr>
          <p:cNvPr id="63" name="Rectangle 40"/>
          <p:cNvSpPr>
            <a:spLocks noChangeArrowheads="1"/>
          </p:cNvSpPr>
          <p:nvPr/>
        </p:nvSpPr>
        <p:spPr bwMode="auto">
          <a:xfrm>
            <a:off x="0" y="-14036"/>
            <a:ext cx="212855" cy="537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5366" tIns="52683" rIns="105366" bIns="52683" numCol="1" anchor="ctr" anchorCtr="0" compatLnSpc="1">
            <a:prstTxWarp prst="textNoShape">
              <a:avLst/>
            </a:prstTxWarp>
            <a:spAutoFit/>
          </a:bodyPr>
          <a:lstStyle/>
          <a:p>
            <a:endParaRPr lang="de-DE" dirty="0"/>
          </a:p>
        </p:txBody>
      </p:sp>
      <p:sp>
        <p:nvSpPr>
          <p:cNvPr id="64" name="Rectangle 41"/>
          <p:cNvSpPr>
            <a:spLocks noChangeArrowheads="1"/>
          </p:cNvSpPr>
          <p:nvPr/>
        </p:nvSpPr>
        <p:spPr bwMode="auto">
          <a:xfrm>
            <a:off x="288454" y="1530276"/>
            <a:ext cx="4377536" cy="706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5366" tIns="52683" rIns="105366" bIns="52683" numCol="1" anchor="ctr" anchorCtr="0" compatLnSpc="1">
            <a:prstTxWarp prst="textNoShape">
              <a:avLst/>
            </a:prstTxWarp>
            <a:spAutoFit/>
          </a:bodyPr>
          <a:lstStyle/>
          <a:p>
            <a:pPr defTabSz="1053663" eaLnBrk="0" fontAlgn="base" hangingPunct="0">
              <a:spcBef>
                <a:spcPct val="0"/>
              </a:spcBef>
              <a:spcAft>
                <a:spcPct val="0"/>
              </a:spcAft>
            </a:pPr>
            <a:r>
              <a:rPr lang="en-US" altLang="de-DE" sz="1800" b="1" dirty="0" smtClean="0">
                <a:solidFill>
                  <a:srgbClr val="FFC20D"/>
                </a:solidFill>
                <a:latin typeface="Frutiger LT Com 45 Light" panose="020B0303030504020204" pitchFamily="34" charset="0"/>
                <a:ea typeface="Frutiger LT Com 45 Light" pitchFamily="34" charset="0"/>
                <a:cs typeface="Frutiger LT Com 45 Light" pitchFamily="34" charset="0"/>
              </a:rPr>
              <a:t>Announcement </a:t>
            </a:r>
            <a:r>
              <a:rPr lang="en-US" altLang="de-DE" sz="1000" b="1" dirty="0" smtClean="0">
                <a:solidFill>
                  <a:srgbClr val="FFC20D"/>
                </a:solidFill>
                <a:latin typeface="Frutiger LT Com 45 Light" panose="020B0303030504020204" pitchFamily="34" charset="0"/>
                <a:ea typeface="Frutiger LT Com 45 Light" pitchFamily="34" charset="0"/>
                <a:cs typeface="Frutiger LT Com 45 Light" pitchFamily="34" charset="0"/>
              </a:rPr>
              <a:t>(2)</a:t>
            </a:r>
            <a:endParaRPr lang="de-DE" altLang="de-DE" sz="1000" b="1" dirty="0">
              <a:solidFill>
                <a:schemeClr val="bg1">
                  <a:lumMod val="65000"/>
                </a:schemeClr>
              </a:solidFill>
              <a:latin typeface="Frutiger LT Com 45 Light" panose="020B0303030504020204" pitchFamily="34" charset="0"/>
              <a:ea typeface="Frutiger LT Com 45 Light" pitchFamily="34" charset="0"/>
              <a:cs typeface="Frutiger LT Com 45 Light" pitchFamily="34" charset="0"/>
            </a:endParaRPr>
          </a:p>
          <a:p>
            <a:pPr defTabSz="1053663" eaLnBrk="0" fontAlgn="base" hangingPunct="0">
              <a:spcBef>
                <a:spcPct val="0"/>
              </a:spcBef>
              <a:spcAft>
                <a:spcPct val="0"/>
              </a:spcAft>
            </a:pPr>
            <a:endParaRPr lang="de-DE" altLang="de-DE" sz="2100" dirty="0">
              <a:latin typeface="Frutiger LT Com 45 Light" panose="020B0303030504020204" pitchFamily="34" charset="0"/>
              <a:cs typeface="Arial" pitchFamily="34" charset="0"/>
            </a:endParaRPr>
          </a:p>
        </p:txBody>
      </p:sp>
      <p:sp>
        <p:nvSpPr>
          <p:cNvPr id="65" name="Rectangle 42"/>
          <p:cNvSpPr>
            <a:spLocks noChangeArrowheads="1"/>
          </p:cNvSpPr>
          <p:nvPr/>
        </p:nvSpPr>
        <p:spPr bwMode="auto">
          <a:xfrm>
            <a:off x="284417" y="2355324"/>
            <a:ext cx="7529334" cy="832402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5366" tIns="52683" rIns="105366" bIns="52683"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defTabSz="1053663" eaLnBrk="0" hangingPunct="0"/>
            <a:r>
              <a:rPr lang="en-US" altLang="de-DE" sz="1700" b="1" dirty="0">
                <a:solidFill>
                  <a:srgbClr val="00346D"/>
                </a:solidFill>
                <a:latin typeface="Frutiger LT Com 45 Light" panose="020B0303030504020204" pitchFamily="34" charset="0"/>
                <a:ea typeface="Frutiger LT Com 45 Light" pitchFamily="34" charset="0"/>
                <a:cs typeface="Frutiger LT Com 45 Light" pitchFamily="34" charset="0"/>
              </a:rPr>
              <a:t>May 28</a:t>
            </a:r>
            <a:r>
              <a:rPr lang="en-US" altLang="de-DE" sz="1700" b="1" baseline="30000" dirty="0">
                <a:solidFill>
                  <a:srgbClr val="00346D"/>
                </a:solidFill>
                <a:latin typeface="Frutiger LT Com 45 Light" panose="020B0303030504020204" pitchFamily="34" charset="0"/>
                <a:ea typeface="Frutiger LT Com 45 Light" pitchFamily="34" charset="0"/>
                <a:cs typeface="Frutiger LT Com 45 Light" pitchFamily="34" charset="0"/>
              </a:rPr>
              <a:t>th</a:t>
            </a:r>
            <a:r>
              <a:rPr lang="en-US" altLang="de-DE" sz="1700" b="1" dirty="0">
                <a:solidFill>
                  <a:srgbClr val="00346D"/>
                </a:solidFill>
                <a:latin typeface="Frutiger LT Com 45 Light" panose="020B0303030504020204" pitchFamily="34" charset="0"/>
                <a:ea typeface="Frutiger LT Com 45 Light" pitchFamily="34" charset="0"/>
                <a:cs typeface="Frutiger LT Com 45 Light" pitchFamily="34" charset="0"/>
              </a:rPr>
              <a:t> – 29</a:t>
            </a:r>
            <a:r>
              <a:rPr lang="en-US" altLang="de-DE" sz="1700" b="1" baseline="30000" dirty="0">
                <a:solidFill>
                  <a:srgbClr val="00346D"/>
                </a:solidFill>
                <a:latin typeface="Frutiger LT Com 45 Light" panose="020B0303030504020204" pitchFamily="34" charset="0"/>
                <a:ea typeface="Frutiger LT Com 45 Light" pitchFamily="34" charset="0"/>
                <a:cs typeface="Frutiger LT Com 45 Light" pitchFamily="34" charset="0"/>
              </a:rPr>
              <a:t>th</a:t>
            </a:r>
            <a:r>
              <a:rPr lang="en-US" altLang="de-DE" sz="1700" b="1" dirty="0">
                <a:solidFill>
                  <a:srgbClr val="00346D"/>
                </a:solidFill>
                <a:latin typeface="Frutiger LT Com 45 Light" panose="020B0303030504020204" pitchFamily="34" charset="0"/>
                <a:ea typeface="Frutiger LT Com 45 Light" pitchFamily="34" charset="0"/>
                <a:cs typeface="Frutiger LT Com 45 Light" pitchFamily="34" charset="0"/>
              </a:rPr>
              <a:t>, </a:t>
            </a:r>
            <a:r>
              <a:rPr lang="de-DE" altLang="de-DE" sz="17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2020, </a:t>
            </a:r>
          </a:p>
          <a:p>
            <a:pPr defTabSz="1053663" eaLnBrk="0" hangingPunct="0"/>
            <a:r>
              <a:rPr lang="fr-FR" altLang="de-DE" sz="17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EPFL École </a:t>
            </a:r>
            <a:r>
              <a:rPr lang="fr-FR" altLang="de-DE" sz="1700" b="1" dirty="0">
                <a:solidFill>
                  <a:srgbClr val="00346D"/>
                </a:solidFill>
                <a:latin typeface="Frutiger LT Com 45 Light" panose="020B0303030504020204" pitchFamily="34" charset="0"/>
                <a:ea typeface="Frutiger LT Com 45 Light" pitchFamily="34" charset="0"/>
                <a:cs typeface="Frutiger LT Com 45 Light" pitchFamily="34" charset="0"/>
              </a:rPr>
              <a:t>Polytechnique Fédérale de </a:t>
            </a:r>
            <a:r>
              <a:rPr lang="fr-FR" altLang="de-DE" sz="17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Lausanne, Neuch</a:t>
            </a:r>
            <a:r>
              <a:rPr lang="fr-FR" altLang="de-DE" sz="1700" b="1" dirty="0" smtClean="0">
                <a:solidFill>
                  <a:srgbClr val="00346D"/>
                </a:solidFill>
                <a:latin typeface="Frutiger LT Com 45 Light"/>
                <a:ea typeface="Frutiger LT Com 45 Light" pitchFamily="34" charset="0"/>
                <a:cs typeface="Frutiger LT Com 45 Light" pitchFamily="34" charset="0"/>
              </a:rPr>
              <a:t>â</a:t>
            </a:r>
            <a:r>
              <a:rPr lang="fr-FR" altLang="de-DE" sz="17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tel, </a:t>
            </a:r>
            <a:r>
              <a:rPr lang="fr-FR" altLang="de-DE" sz="1700" b="1" dirty="0" err="1" smtClean="0">
                <a:solidFill>
                  <a:srgbClr val="00346D"/>
                </a:solidFill>
                <a:latin typeface="Frutiger LT Com 45 Light" panose="020B0303030504020204" pitchFamily="34" charset="0"/>
                <a:ea typeface="Frutiger LT Com 45 Light" pitchFamily="34" charset="0"/>
                <a:cs typeface="Frutiger LT Com 45 Light" pitchFamily="34" charset="0"/>
              </a:rPr>
              <a:t>Switzerland</a:t>
            </a:r>
            <a:endParaRPr lang="en-US" altLang="de-DE" sz="1700" b="1" dirty="0" smtClean="0">
              <a:solidFill>
                <a:srgbClr val="FFC20D"/>
              </a:solidFill>
              <a:latin typeface="Frutiger LT Com 45 Light" panose="020B0303030504020204" pitchFamily="34" charset="0"/>
              <a:ea typeface="Frutiger LT Com 45 Light" pitchFamily="34" charset="0"/>
              <a:cs typeface="Frutiger LT Com 45 Light" pitchFamily="34" charset="0"/>
            </a:endParaRPr>
          </a:p>
          <a:p>
            <a:pPr defTabSz="1053663" eaLnBrk="0" hangingPunct="0">
              <a:spcBef>
                <a:spcPts val="0"/>
              </a:spcBef>
            </a:pPr>
            <a:r>
              <a:rPr lang="en-US" altLang="de-DE" sz="1800" b="1" dirty="0" smtClean="0">
                <a:solidFill>
                  <a:srgbClr val="FFC20D"/>
                </a:solidFill>
                <a:latin typeface="Frutiger LT Com 45 Light" panose="020B0303030504020204" pitchFamily="34" charset="0"/>
                <a:ea typeface="Frutiger LT Com 45 Light" pitchFamily="34" charset="0"/>
                <a:cs typeface="Frutiger LT Com 45 Light" pitchFamily="34" charset="0"/>
              </a:rPr>
              <a:t>OBJECTIVES:</a:t>
            </a:r>
            <a:r>
              <a:rPr lang="en-US" altLang="de-DE" sz="1200" b="1" dirty="0" smtClean="0">
                <a:solidFill>
                  <a:srgbClr val="FFC20D"/>
                </a:solidFill>
                <a:latin typeface="Frutiger LT Com 45 Light" panose="020B0303030504020204" pitchFamily="34" charset="0"/>
                <a:ea typeface="Frutiger LT Com 45 Light" pitchFamily="34" charset="0"/>
                <a:cs typeface="Frutiger LT Com 45 Light" pitchFamily="34" charset="0"/>
              </a:rPr>
              <a:t> </a:t>
            </a:r>
          </a:p>
          <a:p>
            <a:pPr defTabSz="1053663" eaLnBrk="0" hangingPunct="0">
              <a:spcBef>
                <a:spcPts val="0"/>
              </a:spcBef>
            </a:pPr>
            <a:r>
              <a:rPr lang="en-US" altLang="de-DE" sz="1200" b="1" cap="all" dirty="0" err="1">
                <a:solidFill>
                  <a:schemeClr val="tx2"/>
                </a:solidFill>
                <a:latin typeface="Frutiger LT Com 45 Light" panose="020B0303030504020204" pitchFamily="34" charset="0"/>
                <a:ea typeface="Frutiger LT Com 45 Light" pitchFamily="34" charset="0"/>
                <a:cs typeface="Frutiger LT Com 45 Light" pitchFamily="34" charset="0"/>
              </a:rPr>
              <a:t>REquirements</a:t>
            </a:r>
            <a:r>
              <a:rPr lang="en-US" altLang="de-DE" sz="1200" b="1" cap="all" dirty="0">
                <a:solidFill>
                  <a:schemeClr val="tx2"/>
                </a:solidFill>
                <a:latin typeface="Frutiger LT Com 45 Light" panose="020B0303030504020204" pitchFamily="34" charset="0"/>
                <a:ea typeface="Frutiger LT Com 45 Light" pitchFamily="34" charset="0"/>
                <a:cs typeface="Frutiger LT Com 45 Light" pitchFamily="34" charset="0"/>
              </a:rPr>
              <a:t> of new and upcoming PV applications for material selection and  RELIABILITY ASSESSMENT </a:t>
            </a:r>
            <a:r>
              <a:rPr lang="en-US" altLang="de-DE" sz="1200" b="1" cap="all" dirty="0" smtClean="0">
                <a:solidFill>
                  <a:schemeClr val="tx2"/>
                </a:solidFill>
                <a:latin typeface="Frutiger LT Com 45 Light" panose="020B0303030504020204" pitchFamily="34" charset="0"/>
                <a:ea typeface="Frutiger LT Com 45 Light" pitchFamily="34" charset="0"/>
                <a:cs typeface="Frutiger LT Com 45 Light" pitchFamily="34" charset="0"/>
              </a:rPr>
              <a:t/>
            </a:r>
            <a:br>
              <a:rPr lang="en-US" altLang="de-DE" sz="1200" b="1" cap="all" dirty="0" smtClean="0">
                <a:solidFill>
                  <a:schemeClr val="tx2"/>
                </a:solidFill>
                <a:latin typeface="Frutiger LT Com 45 Light" panose="020B0303030504020204" pitchFamily="34" charset="0"/>
                <a:ea typeface="Frutiger LT Com 45 Light" pitchFamily="34" charset="0"/>
                <a:cs typeface="Frutiger LT Com 45 Light" pitchFamily="34" charset="0"/>
              </a:rPr>
            </a:br>
            <a:endParaRPr lang="en-US" altLang="de-DE" sz="800" b="1" cap="all" dirty="0">
              <a:solidFill>
                <a:schemeClr val="tx2"/>
              </a:solidFill>
              <a:latin typeface="Frutiger LT Com 45 Light" panose="020B0303030504020204" pitchFamily="34" charset="0"/>
              <a:ea typeface="Frutiger LT Com 45 Light" pitchFamily="34" charset="0"/>
              <a:cs typeface="Frutiger LT Com 45 Light" pitchFamily="34" charset="0"/>
            </a:endParaRPr>
          </a:p>
          <a:p>
            <a:pPr lvl="0" algn="just" defTabSz="1053663" eaLnBrk="0" fontAlgn="auto" hangingPunct="0">
              <a:spcBef>
                <a:spcPts val="0"/>
              </a:spcBef>
              <a:spcAft>
                <a:spcPts val="0"/>
              </a:spcAft>
            </a:pPr>
            <a:r>
              <a:rPr lang="en-US" altLang="de-DE" sz="1200" b="1" dirty="0" smtClean="0">
                <a:solidFill>
                  <a:schemeClr val="tx2"/>
                </a:solidFill>
                <a:latin typeface="Frutiger LT Com 45 Light" panose="020B0303030504020204" pitchFamily="34" charset="0"/>
                <a:ea typeface="Frutiger LT Com 45 Light" pitchFamily="34" charset="0"/>
                <a:cs typeface="Frutiger LT Com 45 Light" pitchFamily="34" charset="0"/>
              </a:rPr>
              <a:t>The </a:t>
            </a:r>
            <a:r>
              <a:rPr lang="en-US" altLang="de-DE" sz="1200" b="1" dirty="0" err="1">
                <a:solidFill>
                  <a:schemeClr val="tx2"/>
                </a:solidFill>
                <a:latin typeface="Frutiger LT Com 45 Light" panose="020B0303030504020204" pitchFamily="34" charset="0"/>
                <a:ea typeface="Frutiger LT Com 45 Light" pitchFamily="34" charset="0"/>
                <a:cs typeface="Frutiger LT Com 45 Light" pitchFamily="34" charset="0"/>
              </a:rPr>
              <a:t>École</a:t>
            </a:r>
            <a:r>
              <a:rPr lang="en-US" altLang="de-DE" sz="1200" b="1" dirty="0">
                <a:solidFill>
                  <a:schemeClr val="tx2"/>
                </a:solidFill>
                <a:latin typeface="Frutiger LT Com 45 Light" panose="020B0303030504020204" pitchFamily="34" charset="0"/>
                <a:ea typeface="Frutiger LT Com 45 Light" pitchFamily="34" charset="0"/>
                <a:cs typeface="Frutiger LT Com 45 Light" pitchFamily="34" charset="0"/>
              </a:rPr>
              <a:t> </a:t>
            </a:r>
            <a:r>
              <a:rPr lang="en-US" altLang="de-DE" sz="1200" b="1" dirty="0" err="1">
                <a:solidFill>
                  <a:schemeClr val="tx2"/>
                </a:solidFill>
                <a:latin typeface="Frutiger LT Com 45 Light" panose="020B0303030504020204" pitchFamily="34" charset="0"/>
                <a:ea typeface="Frutiger LT Com 45 Light" pitchFamily="34" charset="0"/>
                <a:cs typeface="Frutiger LT Com 45 Light" pitchFamily="34" charset="0"/>
              </a:rPr>
              <a:t>Polytechnique</a:t>
            </a:r>
            <a:r>
              <a:rPr lang="en-US" altLang="de-DE" sz="1200" b="1" dirty="0">
                <a:solidFill>
                  <a:schemeClr val="tx2"/>
                </a:solidFill>
                <a:latin typeface="Frutiger LT Com 45 Light" panose="020B0303030504020204" pitchFamily="34" charset="0"/>
                <a:ea typeface="Frutiger LT Com 45 Light" pitchFamily="34" charset="0"/>
                <a:cs typeface="Frutiger LT Com 45 Light" pitchFamily="34" charset="0"/>
              </a:rPr>
              <a:t> </a:t>
            </a:r>
            <a:r>
              <a:rPr lang="en-US" altLang="de-DE" sz="1200" b="1" dirty="0" err="1">
                <a:solidFill>
                  <a:schemeClr val="tx2"/>
                </a:solidFill>
                <a:latin typeface="Frutiger LT Com 45 Light" panose="020B0303030504020204" pitchFamily="34" charset="0"/>
                <a:ea typeface="Frutiger LT Com 45 Light" pitchFamily="34" charset="0"/>
                <a:cs typeface="Frutiger LT Com 45 Light" pitchFamily="34" charset="0"/>
              </a:rPr>
              <a:t>Fédérale</a:t>
            </a:r>
            <a:r>
              <a:rPr lang="en-US" altLang="de-DE" sz="1200" b="1" dirty="0">
                <a:solidFill>
                  <a:schemeClr val="tx2"/>
                </a:solidFill>
                <a:latin typeface="Frutiger LT Com 45 Light" panose="020B0303030504020204" pitchFamily="34" charset="0"/>
                <a:ea typeface="Frutiger LT Com 45 Light" pitchFamily="34" charset="0"/>
                <a:cs typeface="Frutiger LT Com 45 Light" pitchFamily="34" charset="0"/>
              </a:rPr>
              <a:t> de Lausanne EPFL (Switzerland) and the </a:t>
            </a:r>
            <a:r>
              <a:rPr lang="en-US" altLang="de-DE" sz="1200" b="1" dirty="0" err="1">
                <a:solidFill>
                  <a:schemeClr val="tx2"/>
                </a:solidFill>
                <a:latin typeface="Frutiger LT Com 45 Light" panose="020B0303030504020204" pitchFamily="34" charset="0"/>
                <a:ea typeface="Frutiger LT Com 45 Light" pitchFamily="34" charset="0"/>
                <a:cs typeface="Frutiger LT Com 45 Light" pitchFamily="34" charset="0"/>
              </a:rPr>
              <a:t>Fraunhofer</a:t>
            </a:r>
            <a:r>
              <a:rPr lang="en-US" altLang="de-DE" sz="1200" b="1" dirty="0">
                <a:solidFill>
                  <a:schemeClr val="tx2"/>
                </a:solidFill>
                <a:latin typeface="Frutiger LT Com 45 Light" panose="020B0303030504020204" pitchFamily="34" charset="0"/>
                <a:ea typeface="Frutiger LT Com 45 Light" pitchFamily="34" charset="0"/>
                <a:cs typeface="Frutiger LT Com 45 Light" pitchFamily="34" charset="0"/>
              </a:rPr>
              <a:t> Institute for Solar Energy Systems ISE (Germany) are proud to invite to the 2020 SOPHIA-workshop ‘PV-Module Reliability’ in Neuchâtel, Switzerland. </a:t>
            </a:r>
            <a:r>
              <a:rPr lang="en-US" altLang="de-DE" sz="1200" dirty="0">
                <a:solidFill>
                  <a:schemeClr val="tx2"/>
                </a:solidFill>
                <a:latin typeface="Frutiger LT Com 45 Light" panose="020B0303030504020204" pitchFamily="34" charset="0"/>
                <a:ea typeface="Frutiger LT Com 45 Light" pitchFamily="34" charset="0"/>
                <a:cs typeface="Frutiger LT Com 45 Light" pitchFamily="34" charset="0"/>
              </a:rPr>
              <a:t>The 2020 workshop will feature reliability aspects of innovative PV applications in service life prediction </a:t>
            </a:r>
            <a:r>
              <a:rPr lang="en-US" altLang="de-DE" sz="1200" dirty="0" err="1">
                <a:solidFill>
                  <a:schemeClr val="tx2"/>
                </a:solidFill>
                <a:latin typeface="Frutiger LT Com 45 Light" panose="020B0303030504020204" pitchFamily="34" charset="0"/>
                <a:ea typeface="Frutiger LT Com 45 Light" pitchFamily="34" charset="0"/>
                <a:cs typeface="Frutiger LT Com 45 Light" pitchFamily="34" charset="0"/>
              </a:rPr>
              <a:t>modelling</a:t>
            </a:r>
            <a:r>
              <a:rPr lang="en-US" altLang="de-DE" sz="1200" dirty="0">
                <a:solidFill>
                  <a:schemeClr val="tx2"/>
                </a:solidFill>
                <a:latin typeface="Frutiger LT Com 45 Light" panose="020B0303030504020204" pitchFamily="34" charset="0"/>
                <a:ea typeface="Frutiger LT Com 45 Light" pitchFamily="34" charset="0"/>
                <a:cs typeface="Frutiger LT Com 45 Light" pitchFamily="34" charset="0"/>
              </a:rPr>
              <a:t> and standardization. Aspects of the influence of reliability on sustainability will be presented and further information on the EU-Project </a:t>
            </a:r>
            <a:r>
              <a:rPr lang="en-US" altLang="de-DE" sz="1200" dirty="0" err="1">
                <a:solidFill>
                  <a:schemeClr val="tx2"/>
                </a:solidFill>
                <a:latin typeface="Frutiger LT Com 45 Light" panose="020B0303030504020204" pitchFamily="34" charset="0"/>
                <a:ea typeface="Frutiger LT Com 45 Light" pitchFamily="34" charset="0"/>
                <a:cs typeface="Frutiger LT Com 45 Light" pitchFamily="34" charset="0"/>
              </a:rPr>
              <a:t>SolarTrain</a:t>
            </a:r>
            <a:r>
              <a:rPr lang="en-US" altLang="de-DE" sz="1200" dirty="0">
                <a:solidFill>
                  <a:schemeClr val="tx2"/>
                </a:solidFill>
                <a:latin typeface="Frutiger LT Com 45 Light" panose="020B0303030504020204" pitchFamily="34" charset="0"/>
                <a:ea typeface="Frutiger LT Com 45 Light" pitchFamily="34" charset="0"/>
                <a:cs typeface="Frutiger LT Com 45 Light" pitchFamily="34" charset="0"/>
              </a:rPr>
              <a:t> provided. </a:t>
            </a:r>
          </a:p>
          <a:p>
            <a:pPr lvl="0" algn="just" defTabSz="1053663" eaLnBrk="0" fontAlgn="auto" hangingPunct="0">
              <a:spcBef>
                <a:spcPts val="0"/>
              </a:spcBef>
              <a:spcAft>
                <a:spcPts val="0"/>
              </a:spcAft>
            </a:pPr>
            <a:endParaRPr lang="en-US" altLang="de-DE" sz="800" dirty="0">
              <a:solidFill>
                <a:schemeClr val="tx2"/>
              </a:solidFill>
              <a:latin typeface="Frutiger LT Com 45 Light" panose="020B0303030504020204" pitchFamily="34" charset="0"/>
              <a:ea typeface="Frutiger LT Com 45 Light" pitchFamily="34" charset="0"/>
              <a:cs typeface="Frutiger LT Com 45 Light" pitchFamily="34" charset="0"/>
            </a:endParaRPr>
          </a:p>
          <a:p>
            <a:pPr lvl="0" algn="just" defTabSz="1053663" eaLnBrk="0" fontAlgn="auto" hangingPunct="0">
              <a:spcBef>
                <a:spcPts val="0"/>
              </a:spcBef>
              <a:spcAft>
                <a:spcPts val="0"/>
              </a:spcAft>
            </a:pPr>
            <a:r>
              <a:rPr lang="en-US" altLang="de-DE" sz="1200" dirty="0" smtClean="0">
                <a:solidFill>
                  <a:schemeClr val="tx2"/>
                </a:solidFill>
                <a:latin typeface="Frutiger LT Com 45 Light" panose="020B0303030504020204" pitchFamily="34" charset="0"/>
                <a:ea typeface="Frutiger LT Com 45 Light" pitchFamily="34" charset="0"/>
                <a:cs typeface="Frutiger LT Com 45 Light" pitchFamily="34" charset="0"/>
              </a:rPr>
              <a:t>This year’s topics of the workshop are:</a:t>
            </a:r>
            <a:endPar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endParaRPr>
          </a:p>
          <a:p>
            <a:pPr marL="197562" lvl="0" indent="-197562" defTabSz="1053663" eaLnBrk="0" fontAlgn="auto" hangingPunct="0">
              <a:spcBef>
                <a:spcPts val="600"/>
              </a:spcBef>
              <a:spcAft>
                <a:spcPts val="0"/>
              </a:spcAft>
              <a:buFont typeface="Wingdings" panose="05000000000000000000" pitchFamily="2" charset="2"/>
              <a:buChar char="§"/>
            </a:pPr>
            <a:r>
              <a:rPr lang="en-US" altLang="de-DE" sz="1200" b="1"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Building Integrated PV (BIPV)</a:t>
            </a:r>
            <a:br>
              <a:rPr lang="en-US" altLang="de-DE" sz="1200" b="1"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b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With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increasing regulatory pressure, such as the European nearly zero-energy building (NZEB) requirements, BIPV will </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play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 significantly increasing </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role in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energy systems. Their functional requirements and operational </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environment vary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greatly from typical PV systems, and long-term performance is a critical matter</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t>
            </a:r>
          </a:p>
          <a:p>
            <a:pPr marL="197562" indent="-197562" defTabSz="1053663" eaLnBrk="0" fontAlgn="auto" hangingPunct="0">
              <a:spcBef>
                <a:spcPts val="600"/>
              </a:spcBef>
              <a:spcAft>
                <a:spcPts val="0"/>
              </a:spcAft>
              <a:buFont typeface="Wingdings" panose="05000000000000000000" pitchFamily="2" charset="2"/>
              <a:buChar char="§"/>
            </a:pPr>
            <a:r>
              <a:rPr lang="en-US" altLang="de-DE" sz="1200" b="1"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Novel </a:t>
            </a: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applications: special and innovative</a:t>
            </a:r>
            <a:b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b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New applications of PV modules and systems like floating PV, street integrated PV or Agro-PV come along with specific operational conditions and loads. How do these effect </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reliability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and how can the specific conditions be addressed</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t>
            </a: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 </a:t>
            </a:r>
            <a:endParaRPr lang="en-US" altLang="de-DE" sz="1200" b="1"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endParaRPr>
          </a:p>
          <a:p>
            <a:pPr marL="197562" indent="-197562" defTabSz="1053663" eaLnBrk="0" fontAlgn="auto" hangingPunct="0">
              <a:spcBef>
                <a:spcPts val="600"/>
              </a:spcBef>
              <a:spcAft>
                <a:spcPts val="0"/>
              </a:spcAft>
              <a:buFont typeface="Wingdings" panose="05000000000000000000" pitchFamily="2" charset="2"/>
              <a:buChar char="§"/>
            </a:pPr>
            <a:r>
              <a:rPr lang="en-US" altLang="de-DE" sz="1200" b="1"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Bifacial </a:t>
            </a: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modules</a:t>
            </a:r>
            <a:b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b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Bifacial modules are more and more present in the market and forecasts expect further growth of this technology in future. The special load conditions and related effects on materials and impacts on module reliability will be in the focus of this session</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t>
            </a:r>
            <a:endPar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endParaRPr>
          </a:p>
          <a:p>
            <a:pPr marL="197562" lvl="0" indent="-197562" defTabSz="1053663" eaLnBrk="0" fontAlgn="auto" hangingPunct="0">
              <a:spcBef>
                <a:spcPts val="600"/>
              </a:spcBef>
              <a:spcAft>
                <a:spcPts val="0"/>
              </a:spcAft>
              <a:buFont typeface="Wingdings" panose="05000000000000000000" pitchFamily="2" charset="2"/>
              <a:buChar char="§"/>
            </a:pP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Advancements in lifetime </a:t>
            </a:r>
            <a:r>
              <a:rPr lang="en-US" altLang="de-DE" sz="1200" b="1" dirty="0" err="1">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modelling</a:t>
            </a: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
            </a:r>
            <a:b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b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How can reliability and degradation models be improved to predict the development of PV modules and plants?</a:t>
            </a:r>
            <a:endPar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endParaRPr>
          </a:p>
          <a:p>
            <a:pPr marL="197562" lvl="0" indent="-197562" defTabSz="1053663" eaLnBrk="0" fontAlgn="auto" hangingPunct="0">
              <a:spcBef>
                <a:spcPts val="600"/>
              </a:spcBef>
              <a:spcAft>
                <a:spcPts val="0"/>
              </a:spcAft>
              <a:buFont typeface="Wingdings" panose="05000000000000000000" pitchFamily="2" charset="2"/>
              <a:buChar char="§"/>
            </a:pPr>
            <a: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Sustainability</a:t>
            </a:r>
            <a:br>
              <a:rPr lang="en-US" altLang="de-DE" sz="1200" b="1"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b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Interdependence of Reliability and Sustainability and legislative effects, including the outcomes of the EU </a:t>
            </a:r>
            <a:r>
              <a:rPr lang="en-US" altLang="de-DE" sz="1200" dirty="0" err="1"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EcoLabel</a:t>
            </a:r>
            <a:r>
              <a:rPr lang="en-US" altLang="de-DE" sz="1200" dirty="0" smtClean="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 </a:t>
            </a:r>
            <a:r>
              <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rPr>
              <a:t>preparatory study.</a:t>
            </a:r>
          </a:p>
          <a:p>
            <a:pPr marL="197562" lvl="0" indent="-197562" defTabSz="1053663" eaLnBrk="0" fontAlgn="auto" hangingPunct="0">
              <a:spcBef>
                <a:spcPts val="600"/>
              </a:spcBef>
              <a:spcAft>
                <a:spcPts val="0"/>
              </a:spcAft>
              <a:buFont typeface="Wingdings" panose="05000000000000000000" pitchFamily="2" charset="2"/>
              <a:buChar char="§"/>
            </a:pPr>
            <a:r>
              <a:rPr lang="en-US" sz="1200" b="1" dirty="0">
                <a:solidFill>
                  <a:srgbClr val="1F497D"/>
                </a:solidFill>
                <a:latin typeface="Frutiger LT Com 45 Light" panose="020B0303030504020204" pitchFamily="34" charset="0"/>
                <a:ea typeface="Frutiger LT Com 45 Light" pitchFamily="34" charset="0"/>
                <a:cs typeface="Frutiger LT Com 45 Light" pitchFamily="34" charset="0"/>
              </a:rPr>
              <a:t>Recent failure mode testing</a:t>
            </a:r>
            <a:br>
              <a:rPr lang="en-US" sz="1200" b="1" dirty="0">
                <a:solidFill>
                  <a:srgbClr val="1F497D"/>
                </a:solidFill>
                <a:latin typeface="Frutiger LT Com 45 Light" panose="020B0303030504020204" pitchFamily="34" charset="0"/>
                <a:ea typeface="Frutiger LT Com 45 Light" pitchFamily="34" charset="0"/>
                <a:cs typeface="Frutiger LT Com 45 Light" pitchFamily="34" charset="0"/>
              </a:rPr>
            </a:br>
            <a:r>
              <a:rPr lang="en-US" sz="1200" dirty="0">
                <a:solidFill>
                  <a:srgbClr val="1F497D"/>
                </a:solidFill>
                <a:latin typeface="Frutiger LT Com 45 Light" panose="020B0303030504020204" pitchFamily="34" charset="0"/>
                <a:ea typeface="Frutiger LT Com 45 Light" pitchFamily="34" charset="0"/>
                <a:cs typeface="Frutiger LT Com 45 Light" pitchFamily="34" charset="0"/>
              </a:rPr>
              <a:t>Recent failure modes like </a:t>
            </a:r>
            <a:r>
              <a:rPr lang="en-US" sz="1200" dirty="0" err="1">
                <a:solidFill>
                  <a:srgbClr val="1F497D"/>
                </a:solidFill>
                <a:latin typeface="Frutiger LT Com 45 Light" panose="020B0303030504020204" pitchFamily="34" charset="0"/>
                <a:ea typeface="Frutiger LT Com 45 Light" pitchFamily="34" charset="0"/>
                <a:cs typeface="Frutiger LT Com 45 Light" pitchFamily="34" charset="0"/>
              </a:rPr>
              <a:t>LeTID</a:t>
            </a:r>
            <a:r>
              <a:rPr lang="en-US" sz="1200" dirty="0">
                <a:solidFill>
                  <a:srgbClr val="1F497D"/>
                </a:solidFill>
                <a:latin typeface="Frutiger LT Com 45 Light" panose="020B0303030504020204" pitchFamily="34" charset="0"/>
                <a:ea typeface="Frutiger LT Com 45 Light" pitchFamily="34" charset="0"/>
                <a:cs typeface="Frutiger LT Com 45 Light" pitchFamily="34" charset="0"/>
              </a:rPr>
              <a:t> call for adapted </a:t>
            </a:r>
            <a:r>
              <a:rPr lang="en-US" sz="1200" dirty="0" smtClean="0">
                <a:solidFill>
                  <a:srgbClr val="1F497D"/>
                </a:solidFill>
                <a:latin typeface="Frutiger LT Com 45 Light" panose="020B0303030504020204" pitchFamily="34" charset="0"/>
                <a:ea typeface="Frutiger LT Com 45 Light" pitchFamily="34" charset="0"/>
                <a:cs typeface="Frutiger LT Com 45 Light" pitchFamily="34" charset="0"/>
              </a:rPr>
              <a:t>testing </a:t>
            </a:r>
            <a:r>
              <a:rPr lang="en-US" sz="1200" dirty="0">
                <a:solidFill>
                  <a:srgbClr val="1F497D"/>
                </a:solidFill>
                <a:latin typeface="Frutiger LT Com 45 Light" panose="020B0303030504020204" pitchFamily="34" charset="0"/>
                <a:ea typeface="Frutiger LT Com 45 Light" pitchFamily="34" charset="0"/>
                <a:cs typeface="Frutiger LT Com 45 Light" pitchFamily="34" charset="0"/>
              </a:rPr>
              <a:t>to be developed and validated.</a:t>
            </a:r>
            <a:endParaRPr lang="en-US" altLang="de-DE" sz="1200" dirty="0">
              <a:solidFill>
                <a:srgbClr val="1F497D"/>
              </a:solidFill>
              <a:latin typeface="Frutiger LT Com 45 Light" panose="020B0303030504020204" pitchFamily="34" charset="0"/>
              <a:ea typeface="Frutiger LT Com 45 Light" pitchFamily="34" charset="0"/>
              <a:cs typeface="Frutiger LT Com 45 Light" pitchFamily="34" charset="0"/>
              <a:sym typeface="Wingdings" pitchFamily="2" charset="2"/>
            </a:endParaRPr>
          </a:p>
          <a:p>
            <a:pPr marL="197562" indent="-197562" defTabSz="1053663" eaLnBrk="0" fontAlgn="auto" hangingPunct="0">
              <a:spcBef>
                <a:spcPts val="600"/>
              </a:spcBef>
              <a:spcAft>
                <a:spcPts val="0"/>
              </a:spcAft>
              <a:buFont typeface="Wingdings" panose="05000000000000000000" pitchFamily="2" charset="2"/>
              <a:buChar char="§"/>
            </a:pPr>
            <a:endParaRPr lang="en-US" sz="1100" b="1" dirty="0" smtClean="0">
              <a:solidFill>
                <a:srgbClr val="FFC000"/>
              </a:solidFill>
              <a:latin typeface="Frutiger LT Com 45 Light" panose="020B0303030504020204" pitchFamily="34" charset="0"/>
            </a:endParaRPr>
          </a:p>
          <a:p>
            <a:r>
              <a:rPr lang="en-US" sz="1100" b="1" dirty="0" smtClean="0">
                <a:solidFill>
                  <a:srgbClr val="FFC000"/>
                </a:solidFill>
                <a:latin typeface="Frutiger LT Com 45 Light" panose="020B0303030504020204" pitchFamily="34" charset="0"/>
              </a:rPr>
              <a:t>Regular Registration </a:t>
            </a:r>
            <a:r>
              <a:rPr lang="en-US" sz="1100" b="1" dirty="0">
                <a:solidFill>
                  <a:srgbClr val="FFC000"/>
                </a:solidFill>
                <a:latin typeface="Frutiger LT Com 45 Light" panose="020B0303030504020204" pitchFamily="34" charset="0"/>
              </a:rPr>
              <a:t>fees : </a:t>
            </a:r>
            <a:r>
              <a:rPr lang="en-US" sz="1100" b="1" dirty="0" smtClean="0">
                <a:solidFill>
                  <a:srgbClr val="FFC000"/>
                </a:solidFill>
                <a:latin typeface="Frutiger LT Com 45 Light" panose="020B0303030504020204" pitchFamily="34" charset="0"/>
              </a:rPr>
              <a:t>430 </a:t>
            </a:r>
            <a:r>
              <a:rPr lang="en-US" sz="1100" b="1" dirty="0">
                <a:solidFill>
                  <a:srgbClr val="FFC000"/>
                </a:solidFill>
                <a:latin typeface="Frutiger LT Com 45 Light" panose="020B0303030504020204" pitchFamily="34" charset="0"/>
              </a:rPr>
              <a:t>EUR </a:t>
            </a:r>
            <a:r>
              <a:rPr lang="en-US" sz="1100" b="1" dirty="0" smtClean="0">
                <a:solidFill>
                  <a:schemeClr val="tx2"/>
                </a:solidFill>
                <a:latin typeface="Frutiger LT Com 45 Light" panose="020B0303030504020204" pitchFamily="34" charset="0"/>
              </a:rPr>
              <a:t>– Early Bird Discount </a:t>
            </a:r>
            <a:r>
              <a:rPr lang="en-US" sz="1100" b="1" dirty="0">
                <a:solidFill>
                  <a:schemeClr val="tx2"/>
                </a:solidFill>
                <a:latin typeface="Frutiger LT Com 45 Light" panose="020B0303030504020204" pitchFamily="34" charset="0"/>
              </a:rPr>
              <a:t>until </a:t>
            </a:r>
            <a:r>
              <a:rPr lang="en-US" sz="1100" b="1" dirty="0" smtClean="0">
                <a:solidFill>
                  <a:schemeClr val="tx2"/>
                </a:solidFill>
                <a:latin typeface="Frutiger LT Com 45 Light" panose="020B0303030504020204" pitchFamily="34" charset="0"/>
              </a:rPr>
              <a:t>April 15th: 380 EUR</a:t>
            </a:r>
          </a:p>
          <a:p>
            <a:r>
              <a:rPr lang="en-US" sz="1100" b="1" dirty="0">
                <a:solidFill>
                  <a:srgbClr val="FFBF18"/>
                </a:solidFill>
                <a:latin typeface="Frutiger LT Com 45 Light" panose="020B0303030504020204" pitchFamily="34" charset="0"/>
              </a:rPr>
              <a:t>Registration fees for </a:t>
            </a:r>
            <a:r>
              <a:rPr lang="en-US" sz="1100" b="1" dirty="0" smtClean="0">
                <a:solidFill>
                  <a:srgbClr val="FFBF18"/>
                </a:solidFill>
                <a:latin typeface="Frutiger LT Com 45 Light" panose="020B0303030504020204" pitchFamily="34" charset="0"/>
              </a:rPr>
              <a:t>Students: 330 </a:t>
            </a:r>
            <a:r>
              <a:rPr lang="en-US" sz="1100" b="1" dirty="0">
                <a:solidFill>
                  <a:srgbClr val="FFBF18"/>
                </a:solidFill>
                <a:latin typeface="Frutiger LT Com 45 Light" panose="020B0303030504020204" pitchFamily="34" charset="0"/>
              </a:rPr>
              <a:t>EUR </a:t>
            </a:r>
            <a:r>
              <a:rPr lang="en-US" sz="1100" b="1" dirty="0">
                <a:solidFill>
                  <a:schemeClr val="tx2"/>
                </a:solidFill>
                <a:latin typeface="Frutiger LT Com 45 Light" panose="020B0303030504020204" pitchFamily="34" charset="0"/>
              </a:rPr>
              <a:t>– Early Bird </a:t>
            </a:r>
            <a:r>
              <a:rPr lang="en-US" sz="1100" b="1" dirty="0" smtClean="0">
                <a:solidFill>
                  <a:schemeClr val="tx2"/>
                </a:solidFill>
                <a:latin typeface="Frutiger LT Com 45 Light" panose="020B0303030504020204" pitchFamily="34" charset="0"/>
              </a:rPr>
              <a:t>Fee for Students until April 15th: 280 EUR </a:t>
            </a:r>
            <a:endParaRPr lang="en-US" sz="1100" b="1" dirty="0" smtClean="0">
              <a:solidFill>
                <a:srgbClr val="FF0000"/>
              </a:solidFill>
              <a:latin typeface="Frutiger LT Com 45 Light" panose="020B0303030504020204" pitchFamily="34" charset="0"/>
            </a:endParaRPr>
          </a:p>
          <a:p>
            <a:endParaRPr lang="en-US" altLang="de-DE" sz="1100" b="1" dirty="0">
              <a:solidFill>
                <a:srgbClr val="00346D"/>
              </a:solidFill>
              <a:latin typeface="Frutiger LT Com 45 Light" panose="020B0303030504020204" pitchFamily="34" charset="0"/>
              <a:sym typeface="Wingdings" pitchFamily="2" charset="2"/>
            </a:endParaRPr>
          </a:p>
          <a:p>
            <a:pPr defTabSz="1053663" eaLnBrk="0" hangingPunct="0">
              <a:spcAft>
                <a:spcPts val="0"/>
              </a:spcAft>
            </a:pPr>
            <a:r>
              <a:rPr lang="en-US" altLang="de-DE" sz="1100" dirty="0" smtClean="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rPr>
              <a:t>For </a:t>
            </a:r>
            <a:r>
              <a:rPr lang="en-US" altLang="de-DE" sz="1100" dirty="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rPr>
              <a:t>more information and for </a:t>
            </a:r>
            <a:r>
              <a:rPr lang="en-US" altLang="de-DE" sz="1100" b="1" dirty="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rPr>
              <a:t>registration </a:t>
            </a:r>
            <a:r>
              <a:rPr lang="en-US" altLang="de-DE" sz="1100" dirty="0" smtClean="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rPr>
              <a:t>please </a:t>
            </a:r>
            <a:r>
              <a:rPr lang="en-US" altLang="de-DE" sz="1100" dirty="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rPr>
              <a:t>visit the workshop’s website:</a:t>
            </a:r>
            <a:endParaRPr lang="en-US" altLang="de-DE" sz="1100" b="1" dirty="0">
              <a:solidFill>
                <a:srgbClr val="7182AD"/>
              </a:solidFill>
              <a:latin typeface="Frutiger LT Com 45 Light" panose="020B0303030504020204" pitchFamily="34" charset="0"/>
              <a:ea typeface="Frutiger LT Com 45 Light" pitchFamily="34" charset="0"/>
              <a:cs typeface="Frutiger LT Com 45 Light" pitchFamily="34" charset="0"/>
              <a:sym typeface="Wingdings" pitchFamily="2" charset="2"/>
              <a:hlinkClick r:id="rId4"/>
            </a:endParaRPr>
          </a:p>
          <a:p>
            <a:pPr defTabSz="1053663" eaLnBrk="0" hangingPunct="0">
              <a:spcAft>
                <a:spcPts val="0"/>
              </a:spcAft>
            </a:pPr>
            <a:r>
              <a:rPr lang="en-US" altLang="de-DE" sz="4000" b="1" dirty="0">
                <a:solidFill>
                  <a:srgbClr val="7182AD"/>
                </a:solidFill>
                <a:latin typeface="Frutiger LT Com 45 Light" panose="020B0303030504020204" pitchFamily="34" charset="0"/>
                <a:ea typeface="Frutiger LT Com 45 Light" pitchFamily="34" charset="0"/>
                <a:cs typeface="Frutiger LT Com 45 Light" pitchFamily="34" charset="0"/>
                <a:sym typeface="Wingdings" pitchFamily="2" charset="2"/>
              </a:rPr>
              <a:t>www.pv-reliability.com</a:t>
            </a:r>
            <a:r>
              <a:rPr lang="de-DE" altLang="de-DE" sz="4000" b="1" dirty="0">
                <a:latin typeface="Frutiger LT Com 45 Light" panose="020B0303030504020204" pitchFamily="34" charset="0"/>
                <a:sym typeface="Wingdings" pitchFamily="2" charset="2"/>
              </a:rPr>
              <a:t> </a:t>
            </a:r>
            <a:endParaRPr lang="de-DE" altLang="de-DE" sz="4000" b="1" dirty="0">
              <a:solidFill>
                <a:srgbClr val="00346D"/>
              </a:solidFill>
              <a:latin typeface="Frutiger LT Com 45 Light" panose="020B0303030504020204" pitchFamily="34" charset="0"/>
              <a:ea typeface="Frutiger LT Com 45 Light" pitchFamily="34" charset="0"/>
              <a:cs typeface="Frutiger LT Com 45 Light" pitchFamily="34" charset="0"/>
              <a:sym typeface="Wingdings" pitchFamily="2" charset="2"/>
            </a:endParaRPr>
          </a:p>
        </p:txBody>
      </p:sp>
      <p:sp>
        <p:nvSpPr>
          <p:cNvPr id="66" name="Rechteck 65"/>
          <p:cNvSpPr/>
          <p:nvPr/>
        </p:nvSpPr>
        <p:spPr>
          <a:xfrm>
            <a:off x="282249" y="1857090"/>
            <a:ext cx="6700143" cy="475727"/>
          </a:xfrm>
          <a:prstGeom prst="rect">
            <a:avLst/>
          </a:prstGeom>
        </p:spPr>
        <p:txBody>
          <a:bodyPr wrap="none" lIns="105366" tIns="52683" rIns="105366" bIns="52683">
            <a:spAutoFit/>
          </a:bodyPr>
          <a:lstStyle/>
          <a:p>
            <a:pPr defTabSz="1053663" fontAlgn="base">
              <a:spcBef>
                <a:spcPct val="0"/>
              </a:spcBef>
              <a:spcAft>
                <a:spcPct val="0"/>
              </a:spcAft>
            </a:pPr>
            <a:r>
              <a:rPr lang="en-US" altLang="de-DE" sz="24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10</a:t>
            </a:r>
            <a:r>
              <a:rPr lang="en-US" altLang="de-DE" sz="2400" b="1" baseline="30000" dirty="0" smtClean="0">
                <a:solidFill>
                  <a:srgbClr val="00346D"/>
                </a:solidFill>
                <a:latin typeface="Frutiger LT Com 45 Light" panose="020B0303030504020204" pitchFamily="34" charset="0"/>
                <a:ea typeface="Frutiger LT Com 45 Light" pitchFamily="34" charset="0"/>
                <a:cs typeface="Frutiger LT Com 45 Light" pitchFamily="34" charset="0"/>
              </a:rPr>
              <a:t>th</a:t>
            </a:r>
            <a:r>
              <a:rPr lang="en-US" altLang="de-DE" sz="2400" b="1" dirty="0" smtClean="0">
                <a:solidFill>
                  <a:srgbClr val="00346D"/>
                </a:solidFill>
                <a:latin typeface="Frutiger LT Com 45 Light" panose="020B0303030504020204" pitchFamily="34" charset="0"/>
                <a:ea typeface="Frutiger LT Com 45 Light" pitchFamily="34" charset="0"/>
                <a:cs typeface="Frutiger LT Com 45 Light" pitchFamily="34" charset="0"/>
              </a:rPr>
              <a:t> SOPHIA </a:t>
            </a:r>
            <a:r>
              <a:rPr lang="en-US" altLang="de-DE" sz="2400" b="1" dirty="0">
                <a:solidFill>
                  <a:srgbClr val="00346D"/>
                </a:solidFill>
                <a:latin typeface="Frutiger LT Com 45 Light" panose="020B0303030504020204" pitchFamily="34" charset="0"/>
                <a:ea typeface="Frutiger LT Com 45 Light" pitchFamily="34" charset="0"/>
                <a:cs typeface="Frutiger LT Com 45 Light" pitchFamily="34" charset="0"/>
              </a:rPr>
              <a:t>Workshop PV-Module Reliability</a:t>
            </a:r>
            <a:endParaRPr lang="de-DE" altLang="de-DE" sz="2400" dirty="0">
              <a:latin typeface="Frutiger LT Com 45 Light" panose="020B0303030504020204" pitchFamily="34" charset="0"/>
            </a:endParaRPr>
          </a:p>
        </p:txBody>
      </p:sp>
      <p:sp>
        <p:nvSpPr>
          <p:cNvPr id="141" name="Rectangle 115"/>
          <p:cNvSpPr>
            <a:spLocks noChangeArrowheads="1"/>
          </p:cNvSpPr>
          <p:nvPr/>
        </p:nvSpPr>
        <p:spPr bwMode="auto">
          <a:xfrm>
            <a:off x="0" y="-14036"/>
            <a:ext cx="212855" cy="537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5366" tIns="52683" rIns="105366" bIns="52683" numCol="1" anchor="ctr" anchorCtr="0" compatLnSpc="1">
            <a:prstTxWarp prst="textNoShape">
              <a:avLst/>
            </a:prstTxWarp>
            <a:spAutoFit/>
          </a:bodyPr>
          <a:lstStyle/>
          <a:p>
            <a:endParaRPr lang="de-DE" dirty="0"/>
          </a:p>
        </p:txBody>
      </p:sp>
      <p:sp>
        <p:nvSpPr>
          <p:cNvPr id="146" name="Rechteck 145"/>
          <p:cNvSpPr/>
          <p:nvPr/>
        </p:nvSpPr>
        <p:spPr>
          <a:xfrm>
            <a:off x="7970828" y="1604473"/>
            <a:ext cx="6791234" cy="7308367"/>
          </a:xfrm>
          <a:prstGeom prst="rect">
            <a:avLst/>
          </a:prstGeom>
        </p:spPr>
        <p:txBody>
          <a:bodyPr wrap="square" lIns="105366" tIns="52683" rIns="105366" bIns="52683">
            <a:spAutoFit/>
          </a:bodyPr>
          <a:lstStyle/>
          <a:p>
            <a:pPr defTabSz="1053663" eaLnBrk="0" fontAlgn="base" hangingPunct="0">
              <a:spcBef>
                <a:spcPct val="0"/>
              </a:spcBef>
              <a:spcAft>
                <a:spcPct val="0"/>
              </a:spcAft>
            </a:pPr>
            <a:r>
              <a:rPr lang="en-US" sz="1800" b="1" dirty="0">
                <a:solidFill>
                  <a:srgbClr val="FFC20D"/>
                </a:solidFill>
                <a:latin typeface="Frutiger LT Com 45 Light" panose="020B0303030504020204" pitchFamily="34" charset="0"/>
                <a:ea typeface="Frutiger LT Com 45 Light" pitchFamily="34" charset="0"/>
                <a:cs typeface="Frutiger LT Com 45 Light" pitchFamily="34" charset="0"/>
              </a:rPr>
              <a:t>Structure</a:t>
            </a:r>
            <a:endParaRPr lang="de-DE" sz="1800" b="1" dirty="0">
              <a:solidFill>
                <a:srgbClr val="FFC20D"/>
              </a:solidFill>
              <a:latin typeface="Frutiger LT Com 45 Light" panose="020B0303030504020204" pitchFamily="34" charset="0"/>
              <a:ea typeface="Frutiger LT Com 45 Light" pitchFamily="34" charset="0"/>
              <a:cs typeface="Frutiger LT Com 45 Light" pitchFamily="34" charset="0"/>
            </a:endParaRPr>
          </a:p>
          <a:p>
            <a:endParaRPr lang="en-US" sz="1200" dirty="0">
              <a:solidFill>
                <a:schemeClr val="tx2">
                  <a:lumMod val="75000"/>
                </a:schemeClr>
              </a:solidFill>
              <a:latin typeface="Frutiger LT Com 45 Light" panose="020B0303030504020204" pitchFamily="34" charset="0"/>
            </a:endParaRPr>
          </a:p>
          <a:p>
            <a:r>
              <a:rPr lang="en-US" sz="1000" dirty="0" smtClean="0">
                <a:solidFill>
                  <a:schemeClr val="tx2">
                    <a:lumMod val="75000"/>
                  </a:schemeClr>
                </a:solidFill>
                <a:latin typeface="Frutiger LT Com 45 Light" panose="020B0303030504020204" pitchFamily="34" charset="0"/>
              </a:rPr>
              <a:t>These </a:t>
            </a:r>
            <a:r>
              <a:rPr lang="en-US" sz="1000" dirty="0">
                <a:solidFill>
                  <a:schemeClr val="tx2">
                    <a:lumMod val="75000"/>
                  </a:schemeClr>
                </a:solidFill>
                <a:latin typeface="Frutiger LT Com 45 Light" panose="020B0303030504020204" pitchFamily="34" charset="0"/>
              </a:rPr>
              <a:t>program topics will be presented by experts and </a:t>
            </a:r>
            <a:r>
              <a:rPr lang="en-US" sz="1000" dirty="0" smtClean="0">
                <a:solidFill>
                  <a:schemeClr val="tx2">
                    <a:lumMod val="75000"/>
                  </a:schemeClr>
                </a:solidFill>
                <a:latin typeface="Frutiger LT Com 45 Light" panose="020B0303030504020204" pitchFamily="34" charset="0"/>
              </a:rPr>
              <a:t>further developed </a:t>
            </a:r>
            <a:r>
              <a:rPr lang="en-US" sz="1000" dirty="0">
                <a:solidFill>
                  <a:schemeClr val="tx2">
                    <a:lumMod val="75000"/>
                  </a:schemeClr>
                </a:solidFill>
                <a:latin typeface="Frutiger LT Com 45 Light" panose="020B0303030504020204" pitchFamily="34" charset="0"/>
              </a:rPr>
              <a:t>in </a:t>
            </a:r>
            <a:r>
              <a:rPr lang="en-US" sz="1000" dirty="0" smtClean="0">
                <a:solidFill>
                  <a:schemeClr val="tx2">
                    <a:lumMod val="75000"/>
                  </a:schemeClr>
                </a:solidFill>
                <a:latin typeface="Frutiger LT Com 45 Light" panose="020B0303030504020204" pitchFamily="34" charset="0"/>
              </a:rPr>
              <a:t>roundtable sessions and discussions. </a:t>
            </a:r>
            <a:endParaRPr lang="de-DE" sz="1000" dirty="0">
              <a:solidFill>
                <a:schemeClr val="tx2">
                  <a:lumMod val="75000"/>
                </a:schemeClr>
              </a:solidFill>
              <a:latin typeface="Frutiger LT Com 45 Light" panose="020B0303030504020204" pitchFamily="34" charset="0"/>
            </a:endParaRPr>
          </a:p>
          <a:p>
            <a:r>
              <a:rPr lang="en-US" sz="800" dirty="0">
                <a:solidFill>
                  <a:schemeClr val="tx2">
                    <a:lumMod val="75000"/>
                  </a:schemeClr>
                </a:solidFill>
                <a:latin typeface="Frutiger LT Com 45 Light" panose="020B0303030504020204" pitchFamily="34" charset="0"/>
              </a:rPr>
              <a:t> </a:t>
            </a:r>
            <a:endParaRPr lang="en-US" sz="800" b="1" dirty="0" smtClean="0">
              <a:solidFill>
                <a:schemeClr val="tx2">
                  <a:lumMod val="75000"/>
                </a:schemeClr>
              </a:solidFill>
              <a:latin typeface="Frutiger LT Com 45 Light" panose="020B0303030504020204" pitchFamily="34" charset="0"/>
            </a:endParaRPr>
          </a:p>
          <a:p>
            <a:r>
              <a:rPr lang="en-US" sz="1000" b="1" dirty="0">
                <a:solidFill>
                  <a:srgbClr val="1F497D">
                    <a:lumMod val="75000"/>
                  </a:srgbClr>
                </a:solidFill>
                <a:latin typeface="Frutiger LT Com 45 Light" panose="020B0303030504020204" pitchFamily="34" charset="0"/>
              </a:rPr>
              <a:t>Block </a:t>
            </a:r>
            <a:r>
              <a:rPr lang="en-US" sz="1000" b="1" dirty="0" smtClean="0">
                <a:solidFill>
                  <a:srgbClr val="1F497D">
                    <a:lumMod val="75000"/>
                  </a:srgbClr>
                </a:solidFill>
                <a:latin typeface="Frutiger LT Com 45 Light" panose="020B0303030504020204" pitchFamily="34" charset="0"/>
              </a:rPr>
              <a:t>1</a:t>
            </a:r>
            <a:r>
              <a:rPr lang="en-US" sz="1000" b="1" dirty="0">
                <a:solidFill>
                  <a:srgbClr val="1F497D">
                    <a:lumMod val="75000"/>
                  </a:srgbClr>
                </a:solidFill>
                <a:latin typeface="Frutiger LT Com 45 Light" panose="020B0303030504020204" pitchFamily="34" charset="0"/>
              </a:rPr>
              <a:t>: </a:t>
            </a:r>
            <a:r>
              <a:rPr lang="en-US" sz="1000" b="1" dirty="0" smtClean="0">
                <a:solidFill>
                  <a:srgbClr val="FFC000"/>
                </a:solidFill>
                <a:latin typeface="Frutiger LT Com 45 Light" panose="020B0303030504020204" pitchFamily="34" charset="0"/>
              </a:rPr>
              <a:t>Reliability from science to finance </a:t>
            </a: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a) Reliability </a:t>
            </a:r>
            <a:r>
              <a:rPr lang="en-US" sz="1000" dirty="0">
                <a:solidFill>
                  <a:schemeClr val="tx2">
                    <a:lumMod val="75000"/>
                  </a:schemeClr>
                </a:solidFill>
                <a:latin typeface="Frutiger LT Com 45 Light" panose="020B0303030504020204" pitchFamily="34" charset="0"/>
              </a:rPr>
              <a:t>as a </a:t>
            </a:r>
            <a:r>
              <a:rPr lang="en-US" sz="1000" dirty="0" smtClean="0">
                <a:solidFill>
                  <a:schemeClr val="tx2">
                    <a:lumMod val="75000"/>
                  </a:schemeClr>
                </a:solidFill>
                <a:latin typeface="Frutiger LT Com 45 Light" panose="020B0303030504020204" pitchFamily="34" charset="0"/>
              </a:rPr>
              <a:t>science</a:t>
            </a: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b</a:t>
            </a:r>
            <a:r>
              <a:rPr lang="en-US" sz="1000" dirty="0">
                <a:solidFill>
                  <a:schemeClr val="tx2">
                    <a:lumMod val="75000"/>
                  </a:schemeClr>
                </a:solidFill>
                <a:latin typeface="Frutiger LT Com 45 Light" panose="020B0303030504020204" pitchFamily="34" charset="0"/>
              </a:rPr>
              <a:t>) Latest standards </a:t>
            </a:r>
            <a:r>
              <a:rPr lang="en-US" sz="1000" dirty="0" smtClean="0">
                <a:solidFill>
                  <a:schemeClr val="tx2">
                    <a:lumMod val="75000"/>
                  </a:schemeClr>
                </a:solidFill>
                <a:latin typeface="Frutiger LT Com 45 Light" panose="020B0303030504020204" pitchFamily="34" charset="0"/>
              </a:rPr>
              <a:t>developments  &gt;  Toni Sample, JRC</a:t>
            </a:r>
          </a:p>
          <a:p>
            <a:pPr lvl="0" fontAlgn="auto">
              <a:spcBef>
                <a:spcPts val="0"/>
              </a:spcBef>
              <a:spcAft>
                <a:spcPts val="0"/>
              </a:spcAft>
            </a:pPr>
            <a:r>
              <a:rPr lang="en-US" sz="1000" dirty="0">
                <a:solidFill>
                  <a:schemeClr val="tx2">
                    <a:lumMod val="75000"/>
                  </a:schemeClr>
                </a:solidFill>
                <a:latin typeface="Frutiger LT Com 45 Light" panose="020B0303030504020204" pitchFamily="34" charset="0"/>
              </a:rPr>
              <a:t>c) Taking into account the value of </a:t>
            </a:r>
            <a:r>
              <a:rPr lang="en-US" sz="1000" dirty="0" smtClean="0">
                <a:solidFill>
                  <a:schemeClr val="tx2">
                    <a:lumMod val="75000"/>
                  </a:schemeClr>
                </a:solidFill>
                <a:latin typeface="Frutiger LT Com 45 Light" panose="020B0303030504020204" pitchFamily="34" charset="0"/>
              </a:rPr>
              <a:t>reliability &gt; </a:t>
            </a:r>
            <a:r>
              <a:rPr lang="en-US" sz="1000" dirty="0" err="1" smtClean="0">
                <a:solidFill>
                  <a:schemeClr val="tx2">
                    <a:lumMod val="75000"/>
                  </a:schemeClr>
                </a:solidFill>
                <a:latin typeface="Frutiger LT Com 45 Light" panose="020B0303030504020204" pitchFamily="34" charset="0"/>
              </a:rPr>
              <a:t>Eward</a:t>
            </a:r>
            <a:r>
              <a:rPr lang="en-US" sz="1000" smtClean="0">
                <a:solidFill>
                  <a:schemeClr val="tx2">
                    <a:lumMod val="75000"/>
                  </a:schemeClr>
                </a:solidFill>
                <a:latin typeface="Frutiger LT Com 45 Light" panose="020B0303030504020204" pitchFamily="34" charset="0"/>
              </a:rPr>
              <a:t> His, CFA</a:t>
            </a: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d) Eco label/design</a:t>
            </a:r>
            <a:endParaRPr lang="en-US" sz="1000" dirty="0" smtClean="0">
              <a:solidFill>
                <a:srgbClr val="FFC000"/>
              </a:solidFill>
              <a:latin typeface="Frutiger LT Com 45 Light" panose="020B0303030504020204" pitchFamily="34" charset="0"/>
            </a:endParaRPr>
          </a:p>
          <a:p>
            <a:pPr lvl="0" fontAlgn="auto">
              <a:spcBef>
                <a:spcPts val="0"/>
              </a:spcBef>
              <a:spcAft>
                <a:spcPts val="0"/>
              </a:spcAft>
            </a:pPr>
            <a:endParaRPr lang="de-DE" sz="500" dirty="0">
              <a:solidFill>
                <a:srgbClr val="1F497D">
                  <a:lumMod val="75000"/>
                </a:srgbClr>
              </a:solidFill>
              <a:latin typeface="Frutiger LT Com 45 Light" panose="020B0303030504020204" pitchFamily="34" charset="0"/>
            </a:endParaRPr>
          </a:p>
          <a:p>
            <a:pPr lvl="0" fontAlgn="auto">
              <a:spcBef>
                <a:spcPts val="0"/>
              </a:spcBef>
              <a:spcAft>
                <a:spcPts val="0"/>
              </a:spcAft>
            </a:pPr>
            <a:r>
              <a:rPr lang="en-US" sz="1000" b="1" dirty="0">
                <a:solidFill>
                  <a:srgbClr val="1F497D">
                    <a:lumMod val="75000"/>
                  </a:srgbClr>
                </a:solidFill>
                <a:latin typeface="Frutiger LT Com 45 Light" panose="020B0303030504020204" pitchFamily="34" charset="0"/>
              </a:rPr>
              <a:t>Block 2: </a:t>
            </a:r>
            <a:r>
              <a:rPr lang="en-US" sz="1000" b="1" dirty="0" smtClean="0">
                <a:solidFill>
                  <a:srgbClr val="FFC000"/>
                </a:solidFill>
                <a:latin typeface="Frutiger LT Com 45 Light" panose="020B0303030504020204" pitchFamily="34" charset="0"/>
              </a:rPr>
              <a:t>Bifacial Solar Modules</a:t>
            </a: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a) Operating </a:t>
            </a:r>
            <a:r>
              <a:rPr lang="en-US" sz="1000" dirty="0">
                <a:solidFill>
                  <a:schemeClr val="tx2">
                    <a:lumMod val="75000"/>
                  </a:schemeClr>
                </a:solidFill>
                <a:latin typeface="Frutiger LT Com 45 Light" panose="020B0303030504020204" pitchFamily="34" charset="0"/>
              </a:rPr>
              <a:t>temperature and performance testing of bifacial </a:t>
            </a:r>
            <a:r>
              <a:rPr lang="en-US" sz="1000" dirty="0" smtClean="0">
                <a:solidFill>
                  <a:schemeClr val="tx2">
                    <a:lumMod val="75000"/>
                  </a:schemeClr>
                </a:solidFill>
                <a:latin typeface="Frutiger LT Com 45 Light" panose="020B0303030504020204" pitchFamily="34" charset="0"/>
              </a:rPr>
              <a:t>modules &gt; Juan Lopez-Garcia, JRC</a:t>
            </a: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b</a:t>
            </a:r>
            <a:r>
              <a:rPr lang="en-US" sz="1000" dirty="0">
                <a:solidFill>
                  <a:schemeClr val="tx2">
                    <a:lumMod val="75000"/>
                  </a:schemeClr>
                </a:solidFill>
                <a:latin typeface="Frutiger LT Com 45 Light" panose="020B0303030504020204" pitchFamily="34" charset="0"/>
              </a:rPr>
              <a:t>) Reliability of clear </a:t>
            </a:r>
            <a:r>
              <a:rPr lang="en-US" sz="1000" dirty="0" err="1">
                <a:solidFill>
                  <a:schemeClr val="tx2">
                    <a:lumMod val="75000"/>
                  </a:schemeClr>
                </a:solidFill>
                <a:latin typeface="Frutiger LT Com 45 Light" panose="020B0303030504020204" pitchFamily="34" charset="0"/>
              </a:rPr>
              <a:t>backsheets</a:t>
            </a:r>
            <a:r>
              <a:rPr lang="en-US" sz="1000" dirty="0">
                <a:solidFill>
                  <a:schemeClr val="tx2">
                    <a:lumMod val="75000"/>
                  </a:schemeClr>
                </a:solidFill>
                <a:latin typeface="Frutiger LT Com 45 Light" panose="020B0303030504020204" pitchFamily="34" charset="0"/>
              </a:rPr>
              <a:t> for bifacial </a:t>
            </a:r>
            <a:r>
              <a:rPr lang="en-US" sz="1000" dirty="0" smtClean="0">
                <a:solidFill>
                  <a:schemeClr val="tx2">
                    <a:lumMod val="75000"/>
                  </a:schemeClr>
                </a:solidFill>
                <a:latin typeface="Frutiger LT Com 45 Light" panose="020B0303030504020204" pitchFamily="34" charset="0"/>
              </a:rPr>
              <a:t>modules  &gt;  Axel Borne, </a:t>
            </a:r>
            <a:r>
              <a:rPr lang="en-US" sz="1000" dirty="0" err="1" smtClean="0">
                <a:solidFill>
                  <a:schemeClr val="tx2">
                    <a:lumMod val="75000"/>
                  </a:schemeClr>
                </a:solidFill>
                <a:latin typeface="Frutiger LT Com 45 Light" panose="020B0303030504020204" pitchFamily="34" charset="0"/>
              </a:rPr>
              <a:t>Dupont</a:t>
            </a:r>
            <a:endParaRPr lang="en-US" sz="1000" dirty="0" smtClean="0">
              <a:solidFill>
                <a:schemeClr val="tx2">
                  <a:lumMod val="75000"/>
                </a:schemeClr>
              </a:solidFill>
              <a:latin typeface="Frutiger LT Com 45 Light" panose="020B0303030504020204" pitchFamily="34" charset="0"/>
            </a:endParaRPr>
          </a:p>
          <a:p>
            <a:pPr lvl="0" fontAlgn="auto">
              <a:spcBef>
                <a:spcPts val="0"/>
              </a:spcBef>
              <a:spcAft>
                <a:spcPts val="0"/>
              </a:spcAft>
            </a:pPr>
            <a:r>
              <a:rPr lang="en-US" sz="1000" dirty="0" smtClean="0">
                <a:solidFill>
                  <a:schemeClr val="tx2">
                    <a:lumMod val="75000"/>
                  </a:schemeClr>
                </a:solidFill>
                <a:latin typeface="Frutiger LT Com 45 Light" panose="020B0303030504020204" pitchFamily="34" charset="0"/>
              </a:rPr>
              <a:t>c</a:t>
            </a:r>
            <a:r>
              <a:rPr lang="en-US" sz="1000" dirty="0">
                <a:solidFill>
                  <a:schemeClr val="tx2">
                    <a:lumMod val="75000"/>
                  </a:schemeClr>
                </a:solidFill>
                <a:latin typeface="Frutiger LT Com 45 Light" panose="020B0303030504020204" pitchFamily="34" charset="0"/>
              </a:rPr>
              <a:t>) Current market situation and challenges for bifacial modules</a:t>
            </a:r>
            <a:r>
              <a:rPr lang="en-US" sz="1000" dirty="0" smtClean="0">
                <a:solidFill>
                  <a:schemeClr val="tx2">
                    <a:lumMod val="75000"/>
                  </a:schemeClr>
                </a:solidFill>
                <a:latin typeface="Frutiger LT Com 45 Light" panose="020B0303030504020204" pitchFamily="34" charset="0"/>
              </a:rPr>
              <a:t/>
            </a:r>
            <a:br>
              <a:rPr lang="en-US" sz="1000" dirty="0" smtClean="0">
                <a:solidFill>
                  <a:schemeClr val="tx2">
                    <a:lumMod val="75000"/>
                  </a:schemeClr>
                </a:solidFill>
                <a:latin typeface="Frutiger LT Com 45 Light" panose="020B0303030504020204" pitchFamily="34" charset="0"/>
              </a:rPr>
            </a:br>
            <a:endParaRPr lang="en-US" sz="500" dirty="0">
              <a:solidFill>
                <a:schemeClr val="tx2">
                  <a:lumMod val="75000"/>
                </a:schemeClr>
              </a:solidFill>
              <a:latin typeface="Frutiger LT Com 45 Light" panose="020B0303030504020204" pitchFamily="34" charset="0"/>
            </a:endParaRPr>
          </a:p>
          <a:p>
            <a:pPr lvl="0" fontAlgn="auto">
              <a:spcBef>
                <a:spcPts val="0"/>
              </a:spcBef>
              <a:spcAft>
                <a:spcPts val="0"/>
              </a:spcAft>
            </a:pPr>
            <a:r>
              <a:rPr lang="en-US" sz="1000" b="1" dirty="0" smtClean="0">
                <a:solidFill>
                  <a:srgbClr val="1F497D">
                    <a:lumMod val="75000"/>
                  </a:srgbClr>
                </a:solidFill>
                <a:latin typeface="Frutiger LT Com 45 Light" panose="020B0303030504020204" pitchFamily="34" charset="0"/>
              </a:rPr>
              <a:t>Block 3: </a:t>
            </a:r>
            <a:r>
              <a:rPr lang="en-US" sz="1000" b="1" dirty="0" smtClean="0">
                <a:solidFill>
                  <a:srgbClr val="FFC000"/>
                </a:solidFill>
                <a:latin typeface="Frutiger LT Com 45 Light" panose="020B0303030504020204" pitchFamily="34" charset="0"/>
              </a:rPr>
              <a:t>BIPV &amp; Reliability</a:t>
            </a:r>
          </a:p>
          <a:p>
            <a:pPr lvl="0" fontAlgn="auto">
              <a:spcBef>
                <a:spcPts val="0"/>
              </a:spcBef>
              <a:spcAft>
                <a:spcPts val="0"/>
              </a:spcAft>
            </a:pPr>
            <a:r>
              <a:rPr lang="en-US" sz="1000" dirty="0" smtClean="0">
                <a:solidFill>
                  <a:srgbClr val="1F497D">
                    <a:lumMod val="75000"/>
                  </a:srgbClr>
                </a:solidFill>
                <a:latin typeface="Frutiger LT Com 45 Light" panose="020B0303030504020204" pitchFamily="34" charset="0"/>
              </a:rPr>
              <a:t>a) Introductory Information on BIPV  &gt;  Alessandro </a:t>
            </a:r>
            <a:r>
              <a:rPr lang="en-US" sz="1000" dirty="0" err="1" smtClean="0">
                <a:solidFill>
                  <a:srgbClr val="1F497D">
                    <a:lumMod val="75000"/>
                  </a:srgbClr>
                </a:solidFill>
                <a:latin typeface="Frutiger LT Com 45 Light" panose="020B0303030504020204" pitchFamily="34" charset="0"/>
              </a:rPr>
              <a:t>Virtuani</a:t>
            </a:r>
            <a:r>
              <a:rPr lang="en-US" sz="1000" dirty="0" smtClean="0">
                <a:solidFill>
                  <a:srgbClr val="1F497D">
                    <a:lumMod val="75000"/>
                  </a:srgbClr>
                </a:solidFill>
                <a:latin typeface="Frutiger LT Com 45 Light" panose="020B0303030504020204" pitchFamily="34" charset="0"/>
              </a:rPr>
              <a:t>, EPFL</a:t>
            </a:r>
          </a:p>
          <a:p>
            <a:pPr lvl="0" fontAlgn="auto">
              <a:spcBef>
                <a:spcPts val="0"/>
              </a:spcBef>
              <a:spcAft>
                <a:spcPts val="0"/>
              </a:spcAft>
            </a:pPr>
            <a:r>
              <a:rPr lang="en-US" sz="1000" dirty="0" smtClean="0">
                <a:solidFill>
                  <a:srgbClr val="1F497D">
                    <a:lumMod val="75000"/>
                  </a:srgbClr>
                </a:solidFill>
                <a:latin typeface="Frutiger LT Com 45 Light" panose="020B0303030504020204" pitchFamily="34" charset="0"/>
              </a:rPr>
              <a:t>b</a:t>
            </a:r>
            <a:r>
              <a:rPr lang="en-US" sz="1000" dirty="0">
                <a:solidFill>
                  <a:srgbClr val="1F497D">
                    <a:lumMod val="75000"/>
                  </a:srgbClr>
                </a:solidFill>
                <a:latin typeface="Frutiger LT Com 45 Light" panose="020B0303030504020204" pitchFamily="34" charset="0"/>
              </a:rPr>
              <a:t>) </a:t>
            </a:r>
            <a:r>
              <a:rPr lang="en-US" sz="1000" dirty="0" smtClean="0">
                <a:solidFill>
                  <a:srgbClr val="1F497D">
                    <a:lumMod val="75000"/>
                  </a:srgbClr>
                </a:solidFill>
                <a:latin typeface="Frutiger LT Com 45 Light" panose="020B0303030504020204" pitchFamily="34" charset="0"/>
              </a:rPr>
              <a:t>Certification of BIPV: Requirements, Tests, Procedure  &gt;  Luca </a:t>
            </a:r>
            <a:r>
              <a:rPr lang="en-US" sz="1000" dirty="0" err="1" smtClean="0">
                <a:solidFill>
                  <a:srgbClr val="1F497D">
                    <a:lumMod val="75000"/>
                  </a:srgbClr>
                </a:solidFill>
                <a:latin typeface="Frutiger LT Com 45 Light" panose="020B0303030504020204" pitchFamily="34" charset="0"/>
              </a:rPr>
              <a:t>Votta</a:t>
            </a:r>
            <a:r>
              <a:rPr lang="en-US" sz="1000" dirty="0" smtClean="0">
                <a:solidFill>
                  <a:srgbClr val="1F497D">
                    <a:lumMod val="75000"/>
                  </a:srgbClr>
                </a:solidFill>
                <a:latin typeface="Frutiger LT Com 45 Light" panose="020B0303030504020204" pitchFamily="34" charset="0"/>
              </a:rPr>
              <a:t>, KIWA</a:t>
            </a:r>
          </a:p>
          <a:p>
            <a:pPr lvl="0" fontAlgn="auto">
              <a:spcBef>
                <a:spcPts val="0"/>
              </a:spcBef>
              <a:spcAft>
                <a:spcPts val="0"/>
              </a:spcAft>
            </a:pPr>
            <a:r>
              <a:rPr lang="en-US" sz="1000" dirty="0" smtClean="0">
                <a:solidFill>
                  <a:srgbClr val="1F497D">
                    <a:lumMod val="75000"/>
                  </a:srgbClr>
                </a:solidFill>
                <a:latin typeface="Frutiger LT Com 45 Light" panose="020B0303030504020204" pitchFamily="34" charset="0"/>
              </a:rPr>
              <a:t>c) Certification </a:t>
            </a:r>
            <a:r>
              <a:rPr lang="en-US" sz="1000" dirty="0">
                <a:solidFill>
                  <a:srgbClr val="1F497D">
                    <a:lumMod val="75000"/>
                  </a:srgbClr>
                </a:solidFill>
                <a:latin typeface="Frutiger LT Com 45 Light" panose="020B0303030504020204" pitchFamily="34" charset="0"/>
              </a:rPr>
              <a:t>of BIPV: Requirements, Tests, Procedure  </a:t>
            </a:r>
            <a:endParaRPr lang="en-US" sz="1000" dirty="0" smtClean="0">
              <a:solidFill>
                <a:srgbClr val="1F497D">
                  <a:lumMod val="75000"/>
                </a:srgbClr>
              </a:solidFill>
              <a:latin typeface="Frutiger LT Com 45 Light" panose="020B0303030504020204" pitchFamily="34" charset="0"/>
            </a:endParaRPr>
          </a:p>
          <a:p>
            <a:pPr lvl="0" fontAlgn="auto">
              <a:spcBef>
                <a:spcPts val="0"/>
              </a:spcBef>
              <a:spcAft>
                <a:spcPts val="0"/>
              </a:spcAft>
            </a:pPr>
            <a:r>
              <a:rPr lang="en-US" sz="1000" dirty="0">
                <a:solidFill>
                  <a:srgbClr val="1F497D">
                    <a:lumMod val="75000"/>
                  </a:srgbClr>
                </a:solidFill>
                <a:latin typeface="Frutiger LT Com 45 Light" panose="020B0303030504020204" pitchFamily="34" charset="0"/>
              </a:rPr>
              <a:t>d) Certification of BIPV: Requirements, Tests, Procedure  </a:t>
            </a:r>
            <a:endParaRPr lang="en-US" sz="1000" dirty="0" smtClean="0">
              <a:solidFill>
                <a:srgbClr val="1F497D">
                  <a:lumMod val="75000"/>
                </a:srgbClr>
              </a:solidFill>
              <a:latin typeface="Frutiger LT Com 45 Light" panose="020B0303030504020204" pitchFamily="34" charset="0"/>
            </a:endParaRPr>
          </a:p>
          <a:p>
            <a:pPr lvl="0" fontAlgn="auto">
              <a:spcBef>
                <a:spcPts val="0"/>
              </a:spcBef>
              <a:spcAft>
                <a:spcPts val="0"/>
              </a:spcAft>
            </a:pPr>
            <a:r>
              <a:rPr lang="en-US" sz="1000" dirty="0" smtClean="0">
                <a:solidFill>
                  <a:srgbClr val="1F497D">
                    <a:lumMod val="75000"/>
                  </a:srgbClr>
                </a:solidFill>
                <a:latin typeface="Frutiger LT Com 45 Light" panose="020B0303030504020204" pitchFamily="34" charset="0"/>
              </a:rPr>
              <a:t>e</a:t>
            </a:r>
            <a:r>
              <a:rPr lang="en-US" sz="1000" dirty="0">
                <a:solidFill>
                  <a:srgbClr val="1F497D">
                    <a:lumMod val="75000"/>
                  </a:srgbClr>
                </a:solidFill>
                <a:latin typeface="Frutiger LT Com 45 Light" panose="020B0303030504020204" pitchFamily="34" charset="0"/>
              </a:rPr>
              <a:t>) Current market situation and challenges for </a:t>
            </a:r>
            <a:r>
              <a:rPr lang="en-US" sz="1000" dirty="0" smtClean="0">
                <a:solidFill>
                  <a:srgbClr val="1F497D">
                    <a:lumMod val="75000"/>
                  </a:srgbClr>
                </a:solidFill>
                <a:latin typeface="Frutiger LT Com 45 Light" panose="020B0303030504020204" pitchFamily="34" charset="0"/>
              </a:rPr>
              <a:t>BIPV </a:t>
            </a:r>
            <a:r>
              <a:rPr lang="en-US" sz="1000" dirty="0">
                <a:solidFill>
                  <a:srgbClr val="1F497D">
                    <a:lumMod val="75000"/>
                  </a:srgbClr>
                </a:solidFill>
                <a:latin typeface="Frutiger LT Com 45 Light" panose="020B0303030504020204" pitchFamily="34" charset="0"/>
              </a:rPr>
              <a:t>modules</a:t>
            </a:r>
            <a:endParaRPr lang="en-US" sz="1000" dirty="0" smtClean="0">
              <a:solidFill>
                <a:srgbClr val="1F497D">
                  <a:lumMod val="75000"/>
                </a:srgbClr>
              </a:solidFill>
              <a:latin typeface="Frutiger LT Com 45 Light" panose="020B0303030504020204" pitchFamily="34" charset="0"/>
            </a:endParaRPr>
          </a:p>
          <a:p>
            <a:pPr lvl="0" fontAlgn="auto">
              <a:spcBef>
                <a:spcPts val="0"/>
              </a:spcBef>
              <a:spcAft>
                <a:spcPts val="0"/>
              </a:spcAft>
            </a:pPr>
            <a:r>
              <a:rPr lang="en-US" sz="1000" dirty="0" smtClean="0">
                <a:solidFill>
                  <a:srgbClr val="1F497D">
                    <a:lumMod val="75000"/>
                  </a:srgbClr>
                </a:solidFill>
                <a:latin typeface="Frutiger LT Com 45 Light" panose="020B0303030504020204" pitchFamily="34" charset="0"/>
              </a:rPr>
              <a:t>f) Roundtable Session “BIPV” &amp; Discussion</a:t>
            </a:r>
          </a:p>
          <a:p>
            <a:pPr lvl="0" fontAlgn="auto">
              <a:spcBef>
                <a:spcPts val="0"/>
              </a:spcBef>
              <a:spcAft>
                <a:spcPts val="0"/>
              </a:spcAft>
            </a:pPr>
            <a:endParaRPr lang="de-DE" sz="500" dirty="0">
              <a:solidFill>
                <a:srgbClr val="1F497D">
                  <a:lumMod val="75000"/>
                </a:srgbClr>
              </a:solidFill>
              <a:latin typeface="Frutiger LT Com 45 Light" panose="020B0303030504020204" pitchFamily="34" charset="0"/>
            </a:endParaRPr>
          </a:p>
          <a:p>
            <a:pPr fontAlgn="auto">
              <a:spcBef>
                <a:spcPts val="0"/>
              </a:spcBef>
              <a:spcAft>
                <a:spcPts val="0"/>
              </a:spcAft>
            </a:pPr>
            <a:r>
              <a:rPr lang="en-US" sz="1000" b="1" dirty="0" smtClean="0">
                <a:solidFill>
                  <a:srgbClr val="1F497D">
                    <a:lumMod val="75000"/>
                  </a:srgbClr>
                </a:solidFill>
                <a:latin typeface="Frutiger LT Com 45 Light" panose="020B0303030504020204" pitchFamily="34" charset="0"/>
              </a:rPr>
              <a:t>Block 4: </a:t>
            </a:r>
            <a:r>
              <a:rPr lang="fr-FR" sz="1000" b="1" dirty="0" err="1" smtClean="0">
                <a:solidFill>
                  <a:srgbClr val="FFC000"/>
                </a:solidFill>
                <a:latin typeface="Frutiger LT Com 45 Light" panose="020B0303030504020204" pitchFamily="34" charset="0"/>
              </a:rPr>
              <a:t>SolarTrain</a:t>
            </a:r>
            <a:r>
              <a:rPr lang="fr-FR" sz="1000" b="1" dirty="0" smtClean="0">
                <a:solidFill>
                  <a:srgbClr val="FFC000"/>
                </a:solidFill>
                <a:latin typeface="Frutiger LT Com 45 Light" panose="020B0303030504020204" pitchFamily="34" charset="0"/>
              </a:rPr>
              <a:t>: </a:t>
            </a:r>
            <a:r>
              <a:rPr lang="fr-FR" sz="1000" b="1" dirty="0" err="1" smtClean="0">
                <a:solidFill>
                  <a:srgbClr val="FFC000"/>
                </a:solidFill>
                <a:latin typeface="Frutiger LT Com 45 Light" panose="020B0303030504020204" pitchFamily="34" charset="0"/>
              </a:rPr>
              <a:t>Materials</a:t>
            </a:r>
            <a:r>
              <a:rPr lang="fr-FR" sz="1000" b="1" dirty="0" smtClean="0">
                <a:solidFill>
                  <a:srgbClr val="FFC000"/>
                </a:solidFill>
                <a:latin typeface="Frutiger LT Com 45 Light" panose="020B0303030504020204" pitchFamily="34" charset="0"/>
              </a:rPr>
              <a:t>, </a:t>
            </a:r>
            <a:r>
              <a:rPr lang="fr-FR" sz="1000" b="1" dirty="0" err="1" smtClean="0">
                <a:solidFill>
                  <a:srgbClr val="FFC000"/>
                </a:solidFill>
                <a:latin typeface="Frutiger LT Com 45 Light" panose="020B0303030504020204" pitchFamily="34" charset="0"/>
              </a:rPr>
              <a:t>Climate</a:t>
            </a:r>
            <a:r>
              <a:rPr lang="fr-FR" sz="1000" b="1" dirty="0" smtClean="0">
                <a:solidFill>
                  <a:srgbClr val="FFC000"/>
                </a:solidFill>
                <a:latin typeface="Frutiger LT Com 45 Light" panose="020B0303030504020204" pitchFamily="34" charset="0"/>
              </a:rPr>
              <a:t>, Performance </a:t>
            </a:r>
            <a:r>
              <a:rPr lang="fr-FR" sz="1000" b="1" dirty="0" err="1" smtClean="0">
                <a:solidFill>
                  <a:srgbClr val="FFC000"/>
                </a:solidFill>
                <a:latin typeface="Frutiger LT Com 45 Light" panose="020B0303030504020204" pitchFamily="34" charset="0"/>
              </a:rPr>
              <a:t>evolution</a:t>
            </a:r>
            <a:r>
              <a:rPr lang="fr-FR" sz="1000" b="1" dirty="0" smtClean="0">
                <a:solidFill>
                  <a:srgbClr val="FFC000"/>
                </a:solidFill>
                <a:latin typeface="Frutiger LT Com 45 Light" panose="020B0303030504020204" pitchFamily="34" charset="0"/>
              </a:rPr>
              <a:t> – </a:t>
            </a:r>
            <a:r>
              <a:rPr lang="fr-FR" sz="1000" b="1" dirty="0" err="1" smtClean="0">
                <a:solidFill>
                  <a:srgbClr val="FFC000"/>
                </a:solidFill>
                <a:latin typeface="Frutiger LT Com 45 Light" panose="020B0303030504020204" pitchFamily="34" charset="0"/>
              </a:rPr>
              <a:t>Everything</a:t>
            </a:r>
            <a:r>
              <a:rPr lang="fr-FR" sz="1000" b="1" dirty="0" smtClean="0">
                <a:solidFill>
                  <a:srgbClr val="FFC000"/>
                </a:solidFill>
                <a:latin typeface="Frutiger LT Com 45 Light" panose="020B0303030504020204" pitchFamily="34" charset="0"/>
              </a:rPr>
              <a:t> </a:t>
            </a:r>
            <a:r>
              <a:rPr lang="fr-FR" sz="1000" b="1" dirty="0" err="1" smtClean="0">
                <a:solidFill>
                  <a:srgbClr val="FFC000"/>
                </a:solidFill>
                <a:latin typeface="Frutiger LT Com 45 Light" panose="020B0303030504020204" pitchFamily="34" charset="0"/>
              </a:rPr>
              <a:t>is</a:t>
            </a:r>
            <a:r>
              <a:rPr lang="fr-FR" sz="1000" b="1" dirty="0" smtClean="0">
                <a:solidFill>
                  <a:srgbClr val="FFC000"/>
                </a:solidFill>
                <a:latin typeface="Frutiger LT Com 45 Light" panose="020B0303030504020204" pitchFamily="34" charset="0"/>
              </a:rPr>
              <a:t> </a:t>
            </a:r>
            <a:r>
              <a:rPr lang="fr-FR" sz="1000" b="1" dirty="0" err="1" smtClean="0">
                <a:solidFill>
                  <a:srgbClr val="FFC000"/>
                </a:solidFill>
                <a:latin typeface="Frutiger LT Com 45 Light" panose="020B0303030504020204" pitchFamily="34" charset="0"/>
              </a:rPr>
              <a:t>connected</a:t>
            </a:r>
            <a:endParaRPr lang="en-US" sz="1000" b="1" dirty="0" smtClean="0">
              <a:solidFill>
                <a:srgbClr val="FFC000"/>
              </a:solidFill>
              <a:latin typeface="Frutiger LT Com 45 Light" panose="020B0303030504020204" pitchFamily="34" charset="0"/>
            </a:endParaRPr>
          </a:p>
          <a:p>
            <a:pPr fontAlgn="auto">
              <a:spcBef>
                <a:spcPts val="0"/>
              </a:spcBef>
              <a:spcAft>
                <a:spcPts val="0"/>
              </a:spcAft>
            </a:pPr>
            <a:r>
              <a:rPr lang="de-DE" sz="1000" dirty="0" err="1" smtClean="0">
                <a:solidFill>
                  <a:schemeClr val="tx2">
                    <a:lumMod val="75000"/>
                  </a:schemeClr>
                </a:solidFill>
                <a:latin typeface="Frutiger LT Com 45 Light" panose="020B0303030504020204" pitchFamily="34" charset="0"/>
              </a:rPr>
              <a:t>SolarTrain</a:t>
            </a:r>
            <a:r>
              <a:rPr lang="de-DE" sz="1000" dirty="0" smtClean="0">
                <a:solidFill>
                  <a:schemeClr val="tx2">
                    <a:lumMod val="75000"/>
                  </a:schemeClr>
                </a:solidFill>
                <a:latin typeface="Frutiger LT Com 45 Light" panose="020B0303030504020204" pitchFamily="34" charset="0"/>
              </a:rPr>
              <a:t> Post </a:t>
            </a:r>
            <a:r>
              <a:rPr lang="de-DE" sz="1000" dirty="0" err="1" smtClean="0">
                <a:solidFill>
                  <a:schemeClr val="tx2">
                    <a:lumMod val="75000"/>
                  </a:schemeClr>
                </a:solidFill>
                <a:latin typeface="Frutiger LT Com 45 Light" panose="020B0303030504020204" pitchFamily="34" charset="0"/>
              </a:rPr>
              <a:t>Graduates</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presenting</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their</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research</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topics</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and</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results</a:t>
            </a:r>
            <a:r>
              <a:rPr lang="de-DE" sz="1000" dirty="0" smtClean="0">
                <a:solidFill>
                  <a:schemeClr val="tx2">
                    <a:lumMod val="75000"/>
                  </a:schemeClr>
                </a:solidFill>
                <a:latin typeface="Frutiger LT Com 45 Light" panose="020B0303030504020204" pitchFamily="34" charset="0"/>
              </a:rPr>
              <a:t>:</a:t>
            </a:r>
          </a:p>
          <a:p>
            <a:pPr fontAlgn="auto">
              <a:spcBef>
                <a:spcPts val="0"/>
              </a:spcBef>
              <a:spcAft>
                <a:spcPts val="0"/>
              </a:spcAft>
            </a:pPr>
            <a:r>
              <a:rPr lang="de-DE" sz="1000" dirty="0" smtClean="0">
                <a:solidFill>
                  <a:schemeClr val="tx2">
                    <a:lumMod val="75000"/>
                  </a:schemeClr>
                </a:solidFill>
                <a:latin typeface="Frutiger LT Com 45 Light" panose="020B0303030504020204" pitchFamily="34" charset="0"/>
              </a:rPr>
              <a:t>a) Understanding </a:t>
            </a:r>
            <a:r>
              <a:rPr lang="de-DE" sz="1000" dirty="0" err="1" smtClean="0">
                <a:solidFill>
                  <a:schemeClr val="tx2">
                    <a:lumMod val="75000"/>
                  </a:schemeClr>
                </a:solidFill>
                <a:latin typeface="Frutiger LT Com 45 Light" panose="020B0303030504020204" pitchFamily="34" charset="0"/>
              </a:rPr>
              <a:t>the</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climate</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related</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operation</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conditions</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of</a:t>
            </a:r>
            <a:r>
              <a:rPr lang="de-DE" sz="1000" dirty="0" smtClean="0">
                <a:solidFill>
                  <a:schemeClr val="tx2">
                    <a:lumMod val="75000"/>
                  </a:schemeClr>
                </a:solidFill>
                <a:latin typeface="Frutiger LT Com 45 Light" panose="020B0303030504020204" pitchFamily="34" charset="0"/>
              </a:rPr>
              <a:t> PV </a:t>
            </a:r>
            <a:r>
              <a:rPr lang="de-DE" sz="1000" dirty="0" err="1" smtClean="0">
                <a:solidFill>
                  <a:schemeClr val="tx2">
                    <a:lumMod val="75000"/>
                  </a:schemeClr>
                </a:solidFill>
                <a:latin typeface="Frutiger LT Com 45 Light" panose="020B0303030504020204" pitchFamily="34" charset="0"/>
              </a:rPr>
              <a:t>systems</a:t>
            </a:r>
            <a:endParaRPr lang="de-DE" sz="1000" dirty="0" smtClean="0">
              <a:solidFill>
                <a:schemeClr val="tx2">
                  <a:lumMod val="75000"/>
                </a:schemeClr>
              </a:solidFill>
              <a:latin typeface="Frutiger LT Com 45 Light" panose="020B0303030504020204" pitchFamily="34" charset="0"/>
            </a:endParaRPr>
          </a:p>
          <a:p>
            <a:pPr fontAlgn="auto">
              <a:spcBef>
                <a:spcPts val="0"/>
              </a:spcBef>
              <a:spcAft>
                <a:spcPts val="0"/>
              </a:spcAft>
            </a:pPr>
            <a:r>
              <a:rPr lang="de-DE" sz="1000" dirty="0" smtClean="0">
                <a:solidFill>
                  <a:schemeClr val="tx2">
                    <a:lumMod val="75000"/>
                  </a:schemeClr>
                </a:solidFill>
                <a:latin typeface="Frutiger LT Com 45 Light" panose="020B0303030504020204" pitchFamily="34" charset="0"/>
              </a:rPr>
              <a:t>b) </a:t>
            </a:r>
            <a:r>
              <a:rPr lang="de-DE" sz="1000" dirty="0" err="1" smtClean="0">
                <a:solidFill>
                  <a:schemeClr val="tx2">
                    <a:lumMod val="75000"/>
                  </a:schemeClr>
                </a:solidFill>
                <a:latin typeface="Frutiger LT Com 45 Light" panose="020B0303030504020204" pitchFamily="34" charset="0"/>
              </a:rPr>
              <a:t>Advanced</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charcterization</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of</a:t>
            </a:r>
            <a:r>
              <a:rPr lang="de-DE" sz="1000" dirty="0" smtClean="0">
                <a:solidFill>
                  <a:schemeClr val="tx2">
                    <a:lumMod val="75000"/>
                  </a:schemeClr>
                </a:solidFill>
                <a:latin typeface="Frutiger LT Com 45 Light" panose="020B0303030504020204" pitchFamily="34" charset="0"/>
              </a:rPr>
              <a:t> PV </a:t>
            </a:r>
            <a:r>
              <a:rPr lang="de-DE" sz="1000" dirty="0" err="1" smtClean="0">
                <a:solidFill>
                  <a:schemeClr val="tx2">
                    <a:lumMod val="75000"/>
                  </a:schemeClr>
                </a:solidFill>
                <a:latin typeface="Frutiger LT Com 45 Light" panose="020B0303030504020204" pitchFamily="34" charset="0"/>
              </a:rPr>
              <a:t>materials</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natural</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and</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artificial</a:t>
            </a:r>
            <a:r>
              <a:rPr lang="de-DE" sz="1000" dirty="0" smtClean="0">
                <a:solidFill>
                  <a:schemeClr val="tx2">
                    <a:lumMod val="75000"/>
                  </a:schemeClr>
                </a:solidFill>
                <a:latin typeface="Frutiger LT Com 45 Light" panose="020B0303030504020204" pitchFamily="34" charset="0"/>
              </a:rPr>
              <a:t> </a:t>
            </a:r>
            <a:r>
              <a:rPr lang="de-DE" sz="1000" dirty="0" err="1" smtClean="0">
                <a:solidFill>
                  <a:schemeClr val="tx2">
                    <a:lumMod val="75000"/>
                  </a:schemeClr>
                </a:solidFill>
                <a:latin typeface="Frutiger LT Com 45 Light" panose="020B0303030504020204" pitchFamily="34" charset="0"/>
              </a:rPr>
              <a:t>ageing</a:t>
            </a:r>
            <a:endParaRPr lang="de-DE" sz="1000" dirty="0" smtClean="0">
              <a:solidFill>
                <a:schemeClr val="tx2">
                  <a:lumMod val="75000"/>
                </a:schemeClr>
              </a:solidFill>
              <a:latin typeface="Frutiger LT Com 45 Light" panose="020B0303030504020204" pitchFamily="34" charset="0"/>
            </a:endParaRPr>
          </a:p>
          <a:p>
            <a:pPr fontAlgn="auto">
              <a:spcBef>
                <a:spcPts val="0"/>
              </a:spcBef>
              <a:spcAft>
                <a:spcPts val="0"/>
              </a:spcAft>
            </a:pPr>
            <a:r>
              <a:rPr lang="de-DE" sz="1000" dirty="0" smtClean="0">
                <a:solidFill>
                  <a:schemeClr val="tx2">
                    <a:lumMod val="75000"/>
                  </a:schemeClr>
                </a:solidFill>
                <a:latin typeface="Frutiger LT Com 45 Light" panose="020B0303030504020204" pitchFamily="34" charset="0"/>
              </a:rPr>
              <a:t>c) </a:t>
            </a:r>
            <a:r>
              <a:rPr lang="en-US" sz="1000" dirty="0">
                <a:solidFill>
                  <a:schemeClr val="tx2">
                    <a:lumMod val="75000"/>
                  </a:schemeClr>
                </a:solidFill>
                <a:latin typeface="Frutiger LT Com 45 Light" panose="020B0303030504020204" pitchFamily="34" charset="0"/>
              </a:rPr>
              <a:t>Testing and </a:t>
            </a:r>
            <a:r>
              <a:rPr lang="en-US" sz="1000" dirty="0" smtClean="0">
                <a:solidFill>
                  <a:schemeClr val="tx2">
                    <a:lumMod val="75000"/>
                  </a:schemeClr>
                </a:solidFill>
                <a:latin typeface="Frutiger LT Com 45 Light" panose="020B0303030504020204" pitchFamily="34" charset="0"/>
              </a:rPr>
              <a:t>characterization </a:t>
            </a:r>
            <a:r>
              <a:rPr lang="en-US" sz="1000" dirty="0">
                <a:solidFill>
                  <a:schemeClr val="tx2">
                    <a:lumMod val="75000"/>
                  </a:schemeClr>
                </a:solidFill>
                <a:latin typeface="Frutiger LT Com 45 Light" panose="020B0303030504020204" pitchFamily="34" charset="0"/>
              </a:rPr>
              <a:t>of PV </a:t>
            </a:r>
            <a:r>
              <a:rPr lang="en-US" sz="1000" dirty="0" smtClean="0">
                <a:solidFill>
                  <a:schemeClr val="tx2">
                    <a:lumMod val="75000"/>
                  </a:schemeClr>
                </a:solidFill>
                <a:latin typeface="Frutiger LT Com 45 Light" panose="020B0303030504020204" pitchFamily="34" charset="0"/>
              </a:rPr>
              <a:t>modules</a:t>
            </a:r>
          </a:p>
          <a:p>
            <a:pPr fontAlgn="auto">
              <a:spcBef>
                <a:spcPts val="0"/>
              </a:spcBef>
              <a:spcAft>
                <a:spcPts val="0"/>
              </a:spcAft>
            </a:pPr>
            <a:r>
              <a:rPr lang="en-US" sz="1000" dirty="0">
                <a:solidFill>
                  <a:schemeClr val="tx2">
                    <a:lumMod val="75000"/>
                  </a:schemeClr>
                </a:solidFill>
                <a:latin typeface="Frutiger LT Com 45 Light" panose="020B0303030504020204" pitchFamily="34" charset="0"/>
              </a:rPr>
              <a:t>d) Field performance losses and service life </a:t>
            </a:r>
            <a:r>
              <a:rPr lang="en-US" sz="1000" dirty="0" smtClean="0">
                <a:solidFill>
                  <a:schemeClr val="tx2">
                    <a:lumMod val="75000"/>
                  </a:schemeClr>
                </a:solidFill>
                <a:latin typeface="Frutiger LT Com 45 Light" panose="020B0303030504020204" pitchFamily="34" charset="0"/>
              </a:rPr>
              <a:t>prediction</a:t>
            </a:r>
          </a:p>
          <a:p>
            <a:pPr fontAlgn="auto">
              <a:spcBef>
                <a:spcPts val="0"/>
              </a:spcBef>
              <a:spcAft>
                <a:spcPts val="0"/>
              </a:spcAft>
            </a:pPr>
            <a:r>
              <a:rPr lang="en-US" sz="1000" dirty="0">
                <a:solidFill>
                  <a:schemeClr val="tx2">
                    <a:lumMod val="75000"/>
                  </a:schemeClr>
                </a:solidFill>
                <a:latin typeface="Frutiger LT Com 45 Light" panose="020B0303030504020204" pitchFamily="34" charset="0"/>
              </a:rPr>
              <a:t>e) Moisture ingress in PV </a:t>
            </a:r>
            <a:r>
              <a:rPr lang="en-US" sz="1000" dirty="0" smtClean="0">
                <a:solidFill>
                  <a:schemeClr val="tx2">
                    <a:lumMod val="75000"/>
                  </a:schemeClr>
                </a:solidFill>
                <a:latin typeface="Frutiger LT Com 45 Light" panose="020B0303030504020204" pitchFamily="34" charset="0"/>
              </a:rPr>
              <a:t>modules &gt; Stefan </a:t>
            </a:r>
            <a:r>
              <a:rPr lang="en-US" sz="1000" dirty="0" err="1" smtClean="0">
                <a:solidFill>
                  <a:schemeClr val="tx2">
                    <a:lumMod val="75000"/>
                  </a:schemeClr>
                </a:solidFill>
                <a:latin typeface="Frutiger LT Com 45 Light" panose="020B0303030504020204" pitchFamily="34" charset="0"/>
              </a:rPr>
              <a:t>Mitterhofer</a:t>
            </a:r>
            <a:r>
              <a:rPr lang="en-US" sz="1000" dirty="0" smtClean="0">
                <a:solidFill>
                  <a:schemeClr val="tx2">
                    <a:lumMod val="75000"/>
                  </a:schemeClr>
                </a:solidFill>
                <a:latin typeface="Frutiger LT Com 45 Light" panose="020B0303030504020204" pitchFamily="34" charset="0"/>
              </a:rPr>
              <a:t>, </a:t>
            </a:r>
            <a:r>
              <a:rPr lang="en-US" sz="1000" dirty="0" err="1" smtClean="0">
                <a:solidFill>
                  <a:schemeClr val="tx2">
                    <a:lumMod val="75000"/>
                  </a:schemeClr>
                </a:solidFill>
                <a:latin typeface="Frutiger LT Com 45 Light" panose="020B0303030504020204" pitchFamily="34" charset="0"/>
              </a:rPr>
              <a:t>Uni</a:t>
            </a:r>
            <a:r>
              <a:rPr lang="en-US" sz="1000" dirty="0" smtClean="0">
                <a:solidFill>
                  <a:schemeClr val="tx2">
                    <a:lumMod val="75000"/>
                  </a:schemeClr>
                </a:solidFill>
                <a:latin typeface="Frutiger LT Com 45 Light" panose="020B0303030504020204" pitchFamily="34" charset="0"/>
              </a:rPr>
              <a:t> Ljubljana</a:t>
            </a:r>
            <a:endParaRPr lang="de-DE" sz="1000" dirty="0" smtClean="0">
              <a:solidFill>
                <a:schemeClr val="tx2">
                  <a:lumMod val="75000"/>
                </a:schemeClr>
              </a:solidFill>
              <a:latin typeface="Frutiger LT Com 45 Light" panose="020B0303030504020204" pitchFamily="34" charset="0"/>
            </a:endParaRPr>
          </a:p>
          <a:p>
            <a:endParaRPr lang="de-DE" sz="500" b="1" dirty="0">
              <a:solidFill>
                <a:schemeClr val="tx2">
                  <a:lumMod val="75000"/>
                </a:schemeClr>
              </a:solidFill>
              <a:latin typeface="Frutiger LT Com 45 Light" panose="020B0303030504020204" pitchFamily="34" charset="0"/>
            </a:endParaRPr>
          </a:p>
          <a:p>
            <a:r>
              <a:rPr lang="de-DE" sz="1000" b="1" dirty="0" smtClean="0">
                <a:solidFill>
                  <a:srgbClr val="1F497D">
                    <a:lumMod val="75000"/>
                  </a:srgbClr>
                </a:solidFill>
                <a:latin typeface="Frutiger LT Com 45 Light" panose="020B0303030504020204" pitchFamily="34" charset="0"/>
              </a:rPr>
              <a:t>Block 5:</a:t>
            </a:r>
            <a:r>
              <a:rPr lang="de-DE" sz="1000" dirty="0" smtClean="0">
                <a:solidFill>
                  <a:srgbClr val="1F497D">
                    <a:lumMod val="75000"/>
                  </a:srgbClr>
                </a:solidFill>
                <a:latin typeface="Frutiger LT Com 45 Light" panose="020B0303030504020204" pitchFamily="34" charset="0"/>
              </a:rPr>
              <a:t> </a:t>
            </a:r>
            <a:r>
              <a:rPr lang="de-DE" sz="1000" b="1" dirty="0" smtClean="0">
                <a:solidFill>
                  <a:srgbClr val="FFC000"/>
                </a:solidFill>
                <a:latin typeface="Frutiger LT Com 45 Light" panose="020B0303030504020204" pitchFamily="34" charset="0"/>
              </a:rPr>
              <a:t>Integrated PV &amp; </a:t>
            </a:r>
            <a:r>
              <a:rPr lang="de-DE" sz="1000" b="1" dirty="0" err="1" smtClean="0">
                <a:solidFill>
                  <a:srgbClr val="FFC000"/>
                </a:solidFill>
                <a:latin typeface="Frutiger LT Com 45 Light" panose="020B0303030504020204" pitchFamily="34" charset="0"/>
              </a:rPr>
              <a:t>novel</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applications</a:t>
            </a:r>
            <a:endParaRPr lang="de-DE" sz="1000" b="1" dirty="0">
              <a:solidFill>
                <a:srgbClr val="FFC000"/>
              </a:solidFill>
              <a:latin typeface="Frutiger LT Com 45 Light" panose="020B0303030504020204" pitchFamily="34" charset="0"/>
            </a:endParaRPr>
          </a:p>
          <a:p>
            <a:pPr fontAlgn="auto">
              <a:spcBef>
                <a:spcPts val="0"/>
              </a:spcBef>
              <a:spcAft>
                <a:spcPts val="0"/>
              </a:spcAft>
            </a:pPr>
            <a:r>
              <a:rPr lang="de-DE" sz="1000" dirty="0" smtClean="0">
                <a:solidFill>
                  <a:srgbClr val="1F497D">
                    <a:lumMod val="75000"/>
                  </a:srgbClr>
                </a:solidFill>
                <a:latin typeface="Frutiger LT Com 45 Light" panose="020B0303030504020204" pitchFamily="34" charset="0"/>
              </a:rPr>
              <a:t>a) Floating PV </a:t>
            </a:r>
          </a:p>
          <a:p>
            <a:pPr fontAlgn="auto">
              <a:spcBef>
                <a:spcPts val="0"/>
              </a:spcBef>
              <a:spcAft>
                <a:spcPts val="0"/>
              </a:spcAft>
            </a:pPr>
            <a:r>
              <a:rPr lang="de-DE" sz="1000" dirty="0">
                <a:solidFill>
                  <a:srgbClr val="1F497D">
                    <a:lumMod val="75000"/>
                  </a:srgbClr>
                </a:solidFill>
                <a:latin typeface="Frutiger LT Com 45 Light" panose="020B0303030504020204" pitchFamily="34" charset="0"/>
              </a:rPr>
              <a:t>b) </a:t>
            </a:r>
            <a:r>
              <a:rPr lang="de-DE" sz="1000" dirty="0" err="1">
                <a:solidFill>
                  <a:srgbClr val="1F497D">
                    <a:lumMod val="75000"/>
                  </a:srgbClr>
                </a:solidFill>
                <a:latin typeface="Frutiger LT Com 45 Light" panose="020B0303030504020204" pitchFamily="34" charset="0"/>
              </a:rPr>
              <a:t>Reliability</a:t>
            </a:r>
            <a:r>
              <a:rPr lang="de-DE" sz="1000" dirty="0">
                <a:solidFill>
                  <a:srgbClr val="1F497D">
                    <a:lumMod val="75000"/>
                  </a:srgbClr>
                </a:solidFill>
                <a:latin typeface="Frutiger LT Com 45 Light" panose="020B0303030504020204" pitchFamily="34" charset="0"/>
              </a:rPr>
              <a:t> </a:t>
            </a:r>
            <a:r>
              <a:rPr lang="de-DE" sz="1000" dirty="0" err="1">
                <a:solidFill>
                  <a:srgbClr val="1F497D">
                    <a:lumMod val="75000"/>
                  </a:srgbClr>
                </a:solidFill>
                <a:latin typeface="Frutiger LT Com 45 Light" panose="020B0303030504020204" pitchFamily="34" charset="0"/>
              </a:rPr>
              <a:t>of</a:t>
            </a:r>
            <a:r>
              <a:rPr lang="de-DE" sz="1000" dirty="0">
                <a:solidFill>
                  <a:srgbClr val="1F497D">
                    <a:lumMod val="75000"/>
                  </a:srgbClr>
                </a:solidFill>
                <a:latin typeface="Frutiger LT Com 45 Light" panose="020B0303030504020204" pitchFamily="34" charset="0"/>
              </a:rPr>
              <a:t> flexible CIGS </a:t>
            </a:r>
            <a:r>
              <a:rPr lang="de-DE" sz="1000" dirty="0" err="1">
                <a:solidFill>
                  <a:srgbClr val="1F497D">
                    <a:lumMod val="75000"/>
                  </a:srgbClr>
                </a:solidFill>
                <a:latin typeface="Frutiger LT Com 45 Light" panose="020B0303030504020204" pitchFamily="34" charset="0"/>
              </a:rPr>
              <a:t>modules</a:t>
            </a:r>
            <a:r>
              <a:rPr lang="de-DE" sz="1000" dirty="0">
                <a:solidFill>
                  <a:srgbClr val="1F497D">
                    <a:lumMod val="75000"/>
                  </a:srgbClr>
                </a:solidFill>
                <a:latin typeface="Frutiger LT Com 45 Light" panose="020B0303030504020204" pitchFamily="34" charset="0"/>
              </a:rPr>
              <a:t>  &gt;  Eleonora </a:t>
            </a:r>
            <a:r>
              <a:rPr lang="de-DE" sz="1000" dirty="0" err="1">
                <a:solidFill>
                  <a:srgbClr val="1F497D">
                    <a:lumMod val="75000"/>
                  </a:srgbClr>
                </a:solidFill>
                <a:latin typeface="Frutiger LT Com 45 Light" panose="020B0303030504020204" pitchFamily="34" charset="0"/>
              </a:rPr>
              <a:t>Annigoni</a:t>
            </a:r>
            <a:r>
              <a:rPr lang="de-DE" sz="1000" dirty="0">
                <a:solidFill>
                  <a:srgbClr val="1F497D">
                    <a:lumMod val="75000"/>
                  </a:srgbClr>
                </a:solidFill>
                <a:latin typeface="Frutiger LT Com 45 Light" panose="020B0303030504020204" pitchFamily="34" charset="0"/>
              </a:rPr>
              <a:t>, </a:t>
            </a:r>
            <a:r>
              <a:rPr lang="de-DE" sz="1000" dirty="0" smtClean="0">
                <a:solidFill>
                  <a:srgbClr val="1F497D">
                    <a:lumMod val="75000"/>
                  </a:srgbClr>
                </a:solidFill>
                <a:latin typeface="Frutiger LT Com 45 Light" panose="020B0303030504020204" pitchFamily="34" charset="0"/>
              </a:rPr>
              <a:t>FLISOM</a:t>
            </a:r>
          </a:p>
          <a:p>
            <a:pPr fontAlgn="auto">
              <a:spcBef>
                <a:spcPts val="0"/>
              </a:spcBef>
              <a:spcAft>
                <a:spcPts val="0"/>
              </a:spcAft>
            </a:pPr>
            <a:r>
              <a:rPr lang="de-DE" sz="1000" dirty="0" smtClean="0">
                <a:solidFill>
                  <a:srgbClr val="1F497D">
                    <a:lumMod val="75000"/>
                  </a:srgbClr>
                </a:solidFill>
                <a:latin typeface="Frutiger LT Com 45 Light" panose="020B0303030504020204" pitchFamily="34" charset="0"/>
              </a:rPr>
              <a:t>c) Lightweight PV </a:t>
            </a:r>
            <a:r>
              <a:rPr lang="de-DE" sz="1000" dirty="0" err="1" smtClean="0">
                <a:solidFill>
                  <a:srgbClr val="1F497D">
                    <a:lumMod val="75000"/>
                  </a:srgbClr>
                </a:solidFill>
                <a:latin typeface="Frutiger LT Com 45 Light" panose="020B0303030504020204" pitchFamily="34" charset="0"/>
              </a:rPr>
              <a:t>modules</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for</a:t>
            </a:r>
            <a:r>
              <a:rPr lang="de-DE" sz="1000" dirty="0" smtClean="0">
                <a:solidFill>
                  <a:srgbClr val="1F497D">
                    <a:lumMod val="75000"/>
                  </a:srgbClr>
                </a:solidFill>
                <a:latin typeface="Frutiger LT Com 45 Light" panose="020B0303030504020204" pitchFamily="34" charset="0"/>
              </a:rPr>
              <a:t> multiple </a:t>
            </a:r>
            <a:r>
              <a:rPr lang="de-DE" sz="1000" dirty="0" err="1" smtClean="0">
                <a:solidFill>
                  <a:srgbClr val="1F497D">
                    <a:lumMod val="75000"/>
                  </a:srgbClr>
                </a:solidFill>
                <a:latin typeface="Frutiger LT Com 45 Light" panose="020B0303030504020204" pitchFamily="34" charset="0"/>
              </a:rPr>
              <a:t>applications</a:t>
            </a:r>
            <a:r>
              <a:rPr lang="de-DE" sz="1000" dirty="0" smtClean="0">
                <a:solidFill>
                  <a:srgbClr val="1F497D">
                    <a:lumMod val="75000"/>
                  </a:srgbClr>
                </a:solidFill>
                <a:latin typeface="Frutiger LT Com 45 Light" panose="020B0303030504020204" pitchFamily="34" charset="0"/>
              </a:rPr>
              <a:t> &gt; </a:t>
            </a:r>
            <a:r>
              <a:rPr lang="de-DE" sz="1000" dirty="0" err="1" smtClean="0">
                <a:solidFill>
                  <a:srgbClr val="1F497D">
                    <a:lumMod val="75000"/>
                  </a:srgbClr>
                </a:solidFill>
                <a:latin typeface="Frutiger LT Com 45 Light" panose="020B0303030504020204" pitchFamily="34" charset="0"/>
              </a:rPr>
              <a:t>Fabiana</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Lisco</a:t>
            </a:r>
            <a:r>
              <a:rPr lang="de-DE" sz="1000" dirty="0" smtClean="0">
                <a:solidFill>
                  <a:srgbClr val="1F497D">
                    <a:lumMod val="75000"/>
                  </a:srgbClr>
                </a:solidFill>
                <a:latin typeface="Frutiger LT Com 45 Light" panose="020B0303030504020204" pitchFamily="34" charset="0"/>
              </a:rPr>
              <a:t>, EPFL</a:t>
            </a:r>
            <a:endParaRPr lang="de-DE" sz="1000" dirty="0">
              <a:solidFill>
                <a:srgbClr val="1F497D">
                  <a:lumMod val="75000"/>
                </a:srgbClr>
              </a:solidFill>
              <a:latin typeface="Frutiger LT Com 45 Light" panose="020B0303030504020204" pitchFamily="34" charset="0"/>
            </a:endParaRPr>
          </a:p>
          <a:p>
            <a:pPr fontAlgn="auto">
              <a:spcBef>
                <a:spcPts val="0"/>
              </a:spcBef>
              <a:spcAft>
                <a:spcPts val="0"/>
              </a:spcAft>
            </a:pPr>
            <a:endParaRPr lang="de-DE" sz="500" dirty="0">
              <a:solidFill>
                <a:srgbClr val="1F497D">
                  <a:lumMod val="75000"/>
                </a:srgbClr>
              </a:solidFill>
              <a:latin typeface="Frutiger LT Com 45 Light" panose="020B0303030504020204" pitchFamily="34" charset="0"/>
            </a:endParaRPr>
          </a:p>
          <a:p>
            <a:pPr fontAlgn="auto">
              <a:spcBef>
                <a:spcPts val="0"/>
              </a:spcBef>
              <a:spcAft>
                <a:spcPts val="0"/>
              </a:spcAft>
            </a:pPr>
            <a:r>
              <a:rPr lang="de-DE" sz="1000" b="1" dirty="0" smtClean="0">
                <a:solidFill>
                  <a:srgbClr val="1F497D">
                    <a:lumMod val="75000"/>
                  </a:srgbClr>
                </a:solidFill>
                <a:latin typeface="Frutiger LT Com 45 Light" panose="020B0303030504020204" pitchFamily="34" charset="0"/>
              </a:rPr>
              <a:t>Block 6:</a:t>
            </a:r>
            <a:r>
              <a:rPr lang="de-DE" sz="1000" dirty="0" smtClean="0">
                <a:solidFill>
                  <a:srgbClr val="1F497D">
                    <a:lumMod val="75000"/>
                  </a:srgbClr>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Recent</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technology</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developments</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and</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failure</a:t>
            </a:r>
            <a:r>
              <a:rPr lang="de-DE" sz="1000" b="1" dirty="0" smtClean="0">
                <a:solidFill>
                  <a:srgbClr val="FFC000"/>
                </a:solidFill>
                <a:latin typeface="Frutiger LT Com 45 Light" panose="020B0303030504020204" pitchFamily="34" charset="0"/>
              </a:rPr>
              <a:t>  </a:t>
            </a:r>
            <a:r>
              <a:rPr lang="de-DE" sz="1000" b="1" dirty="0" err="1" smtClean="0">
                <a:solidFill>
                  <a:srgbClr val="FFC000"/>
                </a:solidFill>
                <a:latin typeface="Frutiger LT Com 45 Light" panose="020B0303030504020204" pitchFamily="34" charset="0"/>
              </a:rPr>
              <a:t>modes</a:t>
            </a:r>
            <a:endParaRPr lang="de-DE" sz="1000" b="1" dirty="0">
              <a:solidFill>
                <a:srgbClr val="FFC000"/>
              </a:solidFill>
              <a:latin typeface="Frutiger LT Com 45 Light" panose="020B0303030504020204" pitchFamily="34" charset="0"/>
            </a:endParaRPr>
          </a:p>
          <a:p>
            <a:pPr fontAlgn="auto">
              <a:spcBef>
                <a:spcPts val="0"/>
              </a:spcBef>
              <a:spcAft>
                <a:spcPts val="0"/>
              </a:spcAft>
            </a:pPr>
            <a:r>
              <a:rPr lang="de-DE" sz="1000" dirty="0" smtClean="0">
                <a:solidFill>
                  <a:srgbClr val="1F497D">
                    <a:lumMod val="75000"/>
                  </a:srgbClr>
                </a:solidFill>
                <a:latin typeface="Frutiger LT Com 45 Light" panose="020B0303030504020204" pitchFamily="34" charset="0"/>
              </a:rPr>
              <a:t>a) SHJ, </a:t>
            </a:r>
            <a:r>
              <a:rPr lang="de-DE" sz="1000" dirty="0" err="1" smtClean="0">
                <a:solidFill>
                  <a:srgbClr val="1F497D">
                    <a:lumMod val="75000"/>
                  </a:srgbClr>
                </a:solidFill>
                <a:latin typeface="Frutiger LT Com 45 Light" panose="020B0303030504020204" pitchFamily="34" charset="0"/>
              </a:rPr>
              <a:t>passivated</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contacts</a:t>
            </a:r>
            <a:endParaRPr lang="de-DE" sz="1000" dirty="0" smtClean="0">
              <a:solidFill>
                <a:srgbClr val="1F497D">
                  <a:lumMod val="75000"/>
                </a:srgbClr>
              </a:solidFill>
              <a:latin typeface="Frutiger LT Com 45 Light" panose="020B0303030504020204" pitchFamily="34" charset="0"/>
            </a:endParaRPr>
          </a:p>
          <a:p>
            <a:pPr fontAlgn="auto">
              <a:spcBef>
                <a:spcPts val="0"/>
              </a:spcBef>
              <a:spcAft>
                <a:spcPts val="0"/>
              </a:spcAft>
            </a:pPr>
            <a:r>
              <a:rPr lang="de-DE" sz="1000" dirty="0" smtClean="0">
                <a:solidFill>
                  <a:srgbClr val="1F497D">
                    <a:lumMod val="75000"/>
                  </a:srgbClr>
                </a:solidFill>
                <a:latin typeface="Frutiger LT Com 45 Light" panose="020B0303030504020204" pitchFamily="34" charset="0"/>
              </a:rPr>
              <a:t>b) </a:t>
            </a:r>
            <a:r>
              <a:rPr lang="de-DE" sz="1000" dirty="0" err="1" smtClean="0">
                <a:solidFill>
                  <a:srgbClr val="1F497D">
                    <a:lumMod val="75000"/>
                  </a:srgbClr>
                </a:solidFill>
                <a:latin typeface="Frutiger LT Com 45 Light" panose="020B0303030504020204" pitchFamily="34" charset="0"/>
              </a:rPr>
              <a:t>LeTID</a:t>
            </a:r>
            <a:r>
              <a:rPr lang="de-DE" sz="1000" dirty="0" smtClean="0">
                <a:solidFill>
                  <a:srgbClr val="1F497D">
                    <a:lumMod val="75000"/>
                  </a:srgbClr>
                </a:solidFill>
                <a:latin typeface="Frutiger LT Com 45 Light" panose="020B0303030504020204" pitchFamily="34" charset="0"/>
              </a:rPr>
              <a:t>  &gt;  Daniel Philipp, ISE</a:t>
            </a:r>
          </a:p>
          <a:p>
            <a:pPr fontAlgn="auto">
              <a:spcBef>
                <a:spcPts val="0"/>
              </a:spcBef>
              <a:spcAft>
                <a:spcPts val="0"/>
              </a:spcAft>
            </a:pPr>
            <a:r>
              <a:rPr lang="de-DE" sz="1000" dirty="0" smtClean="0">
                <a:solidFill>
                  <a:srgbClr val="1F497D">
                    <a:lumMod val="75000"/>
                  </a:srgbClr>
                </a:solidFill>
                <a:latin typeface="Frutiger LT Com 45 Light" panose="020B0303030504020204" pitchFamily="34" charset="0"/>
              </a:rPr>
              <a:t>c) </a:t>
            </a:r>
            <a:r>
              <a:rPr lang="de-DE" sz="1000" dirty="0" err="1" smtClean="0">
                <a:solidFill>
                  <a:srgbClr val="1F497D">
                    <a:lumMod val="75000"/>
                  </a:srgbClr>
                </a:solidFill>
                <a:latin typeface="Frutiger LT Com 45 Light" panose="020B0303030504020204" pitchFamily="34" charset="0"/>
              </a:rPr>
              <a:t>Roundtable</a:t>
            </a:r>
            <a:r>
              <a:rPr lang="de-DE" sz="1000" dirty="0" smtClean="0">
                <a:solidFill>
                  <a:srgbClr val="1F497D">
                    <a:lumMod val="75000"/>
                  </a:srgbClr>
                </a:solidFill>
                <a:latin typeface="Frutiger LT Com 45 Light" panose="020B0303030504020204" pitchFamily="34" charset="0"/>
              </a:rPr>
              <a:t> Session „</a:t>
            </a:r>
            <a:r>
              <a:rPr lang="de-DE" sz="1000" dirty="0" err="1" smtClean="0">
                <a:solidFill>
                  <a:srgbClr val="1F497D">
                    <a:lumMod val="75000"/>
                  </a:srgbClr>
                </a:solidFill>
                <a:latin typeface="Frutiger LT Com 45 Light" panose="020B0303030504020204" pitchFamily="34" charset="0"/>
              </a:rPr>
              <a:t>Novel</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applications</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technologies</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and</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testing</a:t>
            </a:r>
            <a:r>
              <a:rPr lang="de-DE" sz="1000" dirty="0" smtClean="0">
                <a:solidFill>
                  <a:srgbClr val="1F497D">
                    <a:lumMod val="75000"/>
                  </a:srgbClr>
                </a:solidFill>
                <a:latin typeface="Frutiger LT Com 45 Light" panose="020B0303030504020204" pitchFamily="34" charset="0"/>
              </a:rPr>
              <a:t> </a:t>
            </a:r>
            <a:r>
              <a:rPr lang="de-DE" sz="1000" dirty="0" err="1" smtClean="0">
                <a:solidFill>
                  <a:srgbClr val="1F497D">
                    <a:lumMod val="75000"/>
                  </a:srgbClr>
                </a:solidFill>
                <a:latin typeface="Frutiger LT Com 45 Light" panose="020B0303030504020204" pitchFamily="34" charset="0"/>
              </a:rPr>
              <a:t>requirements</a:t>
            </a:r>
            <a:r>
              <a:rPr lang="de-DE" sz="1000" dirty="0" smtClean="0">
                <a:solidFill>
                  <a:srgbClr val="1F497D">
                    <a:lumMod val="75000"/>
                  </a:srgbClr>
                </a:solidFill>
                <a:latin typeface="Frutiger LT Com 45 Light" panose="020B0303030504020204" pitchFamily="34" charset="0"/>
              </a:rPr>
              <a:t>“ &amp; </a:t>
            </a:r>
            <a:r>
              <a:rPr lang="de-DE" sz="1000" dirty="0" err="1" smtClean="0">
                <a:solidFill>
                  <a:srgbClr val="1F497D">
                    <a:lumMod val="75000"/>
                  </a:srgbClr>
                </a:solidFill>
                <a:latin typeface="Frutiger LT Com 45 Light" panose="020B0303030504020204" pitchFamily="34" charset="0"/>
              </a:rPr>
              <a:t>Discussion</a:t>
            </a:r>
            <a:endParaRPr lang="de-DE" sz="1000" dirty="0">
              <a:solidFill>
                <a:srgbClr val="1F497D">
                  <a:lumMod val="75000"/>
                </a:srgbClr>
              </a:solidFill>
              <a:latin typeface="Frutiger LT Com 45 Light" panose="020B0303030504020204" pitchFamily="34" charset="0"/>
            </a:endParaRPr>
          </a:p>
          <a:p>
            <a:pPr fontAlgn="auto">
              <a:spcBef>
                <a:spcPts val="0"/>
              </a:spcBef>
              <a:spcAft>
                <a:spcPts val="0"/>
              </a:spcAft>
            </a:pPr>
            <a:endParaRPr lang="de-DE" sz="500" dirty="0">
              <a:solidFill>
                <a:srgbClr val="1F497D">
                  <a:lumMod val="75000"/>
                </a:srgbClr>
              </a:solidFill>
              <a:latin typeface="Frutiger LT Com 45 Light" panose="020B0303030504020204" pitchFamily="34" charset="0"/>
            </a:endParaRPr>
          </a:p>
          <a:p>
            <a:pPr fontAlgn="auto">
              <a:spcBef>
                <a:spcPts val="0"/>
              </a:spcBef>
              <a:spcAft>
                <a:spcPts val="0"/>
              </a:spcAft>
            </a:pPr>
            <a:r>
              <a:rPr lang="de-DE" sz="1000" b="1" dirty="0">
                <a:solidFill>
                  <a:srgbClr val="1F497D">
                    <a:lumMod val="75000"/>
                  </a:srgbClr>
                </a:solidFill>
                <a:latin typeface="Frutiger LT Com 45 Light" panose="020B0303030504020204" pitchFamily="34" charset="0"/>
              </a:rPr>
              <a:t>Block </a:t>
            </a:r>
            <a:r>
              <a:rPr lang="de-DE" sz="1000" b="1" dirty="0" smtClean="0">
                <a:solidFill>
                  <a:srgbClr val="1F497D">
                    <a:lumMod val="75000"/>
                  </a:srgbClr>
                </a:solidFill>
                <a:latin typeface="Frutiger LT Com 45 Light" panose="020B0303030504020204" pitchFamily="34" charset="0"/>
              </a:rPr>
              <a:t>7:</a:t>
            </a:r>
            <a:r>
              <a:rPr lang="de-DE" sz="1000" dirty="0" smtClean="0">
                <a:solidFill>
                  <a:srgbClr val="1F497D">
                    <a:lumMod val="75000"/>
                  </a:srgbClr>
                </a:solidFill>
                <a:latin typeface="Frutiger LT Com 45 Light" panose="020B0303030504020204" pitchFamily="34" charset="0"/>
              </a:rPr>
              <a:t> </a:t>
            </a:r>
            <a:r>
              <a:rPr lang="de-DE" sz="1000" b="1" dirty="0" smtClean="0">
                <a:solidFill>
                  <a:srgbClr val="FFC000"/>
                </a:solidFill>
                <a:latin typeface="Frutiger LT Com 45 Light" panose="020B0303030504020204" pitchFamily="34" charset="0"/>
              </a:rPr>
              <a:t>Field </a:t>
            </a:r>
            <a:r>
              <a:rPr lang="de-DE" sz="1000" b="1" dirty="0" err="1" smtClean="0">
                <a:solidFill>
                  <a:srgbClr val="FFC000"/>
                </a:solidFill>
                <a:latin typeface="Frutiger LT Com 45 Light" panose="020B0303030504020204" pitchFamily="34" charset="0"/>
              </a:rPr>
              <a:t>experiences</a:t>
            </a:r>
            <a:endParaRPr lang="de-DE" sz="1000" b="1" dirty="0">
              <a:solidFill>
                <a:srgbClr val="FFC000"/>
              </a:solidFill>
              <a:latin typeface="Frutiger LT Com 45 Light" panose="020B0303030504020204" pitchFamily="34" charset="0"/>
            </a:endParaRPr>
          </a:p>
          <a:p>
            <a:pPr fontAlgn="auto">
              <a:spcBef>
                <a:spcPts val="0"/>
              </a:spcBef>
              <a:spcAft>
                <a:spcPts val="0"/>
              </a:spcAft>
            </a:pPr>
            <a:r>
              <a:rPr lang="de-DE" sz="1000" dirty="0">
                <a:solidFill>
                  <a:srgbClr val="1F497D">
                    <a:lumMod val="75000"/>
                  </a:srgbClr>
                </a:solidFill>
                <a:latin typeface="Frutiger LT Com 45 Light" panose="020B0303030504020204" pitchFamily="34" charset="0"/>
              </a:rPr>
              <a:t>a) </a:t>
            </a:r>
            <a:r>
              <a:rPr lang="en-US" sz="1000" dirty="0">
                <a:solidFill>
                  <a:srgbClr val="1F497D">
                    <a:lumMod val="75000"/>
                  </a:srgbClr>
                </a:solidFill>
                <a:latin typeface="Frutiger LT Com 45 Light" panose="020B0303030504020204" pitchFamily="34" charset="0"/>
              </a:rPr>
              <a:t>Assessment of multiple PV systems' reliability in desert environment in Doha Qatar  &gt;  </a:t>
            </a:r>
            <a:r>
              <a:rPr lang="en-US" sz="1000" dirty="0" err="1">
                <a:solidFill>
                  <a:srgbClr val="1F497D">
                    <a:lumMod val="75000"/>
                  </a:srgbClr>
                </a:solidFill>
                <a:latin typeface="Frutiger LT Com 45 Light" panose="020B0303030504020204" pitchFamily="34" charset="0"/>
              </a:rPr>
              <a:t>Vinod</a:t>
            </a:r>
            <a:r>
              <a:rPr lang="en-US" sz="1000" dirty="0">
                <a:solidFill>
                  <a:srgbClr val="1F497D">
                    <a:lumMod val="75000"/>
                  </a:srgbClr>
                </a:solidFill>
                <a:latin typeface="Frutiger LT Com 45 Light" panose="020B0303030504020204" pitchFamily="34" charset="0"/>
              </a:rPr>
              <a:t> </a:t>
            </a:r>
            <a:r>
              <a:rPr lang="en-US" sz="1000" dirty="0" err="1">
                <a:solidFill>
                  <a:srgbClr val="1F497D">
                    <a:lumMod val="75000"/>
                  </a:srgbClr>
                </a:solidFill>
                <a:latin typeface="Frutiger LT Com 45 Light" panose="020B0303030504020204" pitchFamily="34" charset="0"/>
              </a:rPr>
              <a:t>Madhavan</a:t>
            </a:r>
            <a:r>
              <a:rPr lang="en-US" sz="1000" dirty="0">
                <a:solidFill>
                  <a:srgbClr val="1F497D">
                    <a:lumMod val="75000"/>
                  </a:srgbClr>
                </a:solidFill>
                <a:latin typeface="Frutiger LT Com 45 Light" panose="020B0303030504020204" pitchFamily="34" charset="0"/>
              </a:rPr>
              <a:t>, QEERI</a:t>
            </a:r>
            <a:endParaRPr lang="de-DE" sz="1000" dirty="0">
              <a:solidFill>
                <a:srgbClr val="1F497D">
                  <a:lumMod val="75000"/>
                </a:srgbClr>
              </a:solidFill>
              <a:latin typeface="Frutiger LT Com 45 Light" panose="020B0303030504020204" pitchFamily="34" charset="0"/>
            </a:endParaRPr>
          </a:p>
          <a:p>
            <a:r>
              <a:rPr lang="de-DE" sz="1000" dirty="0">
                <a:solidFill>
                  <a:srgbClr val="1F497D">
                    <a:lumMod val="75000"/>
                  </a:srgbClr>
                </a:solidFill>
                <a:latin typeface="Frutiger LT Com 45 Light" panose="020B0303030504020204" pitchFamily="34" charset="0"/>
              </a:rPr>
              <a:t>b) </a:t>
            </a:r>
            <a:r>
              <a:rPr lang="en-US" sz="1000" dirty="0">
                <a:solidFill>
                  <a:srgbClr val="1F497D">
                    <a:lumMod val="75000"/>
                  </a:srgbClr>
                </a:solidFill>
                <a:latin typeface="Frutiger LT Com 45 Light" panose="020B0303030504020204" pitchFamily="34" charset="0"/>
              </a:rPr>
              <a:t>Field module </a:t>
            </a:r>
            <a:r>
              <a:rPr lang="en-US" sz="1000" dirty="0" smtClean="0">
                <a:solidFill>
                  <a:srgbClr val="1F497D">
                    <a:lumMod val="75000"/>
                  </a:srgbClr>
                </a:solidFill>
                <a:latin typeface="Frutiger LT Com 45 Light" panose="020B0303030504020204" pitchFamily="34" charset="0"/>
              </a:rPr>
              <a:t>characterization  &gt;  Andrew </a:t>
            </a:r>
            <a:r>
              <a:rPr lang="en-US" sz="1000" dirty="0" err="1" smtClean="0">
                <a:solidFill>
                  <a:srgbClr val="1F497D">
                    <a:lumMod val="75000"/>
                  </a:srgbClr>
                </a:solidFill>
                <a:latin typeface="Frutiger LT Com 45 Light" panose="020B0303030504020204" pitchFamily="34" charset="0"/>
              </a:rPr>
              <a:t>Fairbrother</a:t>
            </a:r>
            <a:r>
              <a:rPr lang="en-US" sz="1000" dirty="0" smtClean="0">
                <a:solidFill>
                  <a:srgbClr val="1F497D">
                    <a:lumMod val="75000"/>
                  </a:srgbClr>
                </a:solidFill>
                <a:latin typeface="Frutiger LT Com 45 Light" panose="020B0303030504020204" pitchFamily="34" charset="0"/>
              </a:rPr>
              <a:t>, EPFL</a:t>
            </a:r>
          </a:p>
          <a:p>
            <a:r>
              <a:rPr lang="de-DE" sz="1000" dirty="0" smtClean="0">
                <a:solidFill>
                  <a:srgbClr val="1F497D">
                    <a:lumMod val="75000"/>
                  </a:srgbClr>
                </a:solidFill>
                <a:latin typeface="Frutiger LT Com 45 Light" panose="020B0303030504020204" pitchFamily="34" charset="0"/>
              </a:rPr>
              <a:t>c) </a:t>
            </a:r>
            <a:r>
              <a:rPr lang="en-US" sz="1000" dirty="0">
                <a:solidFill>
                  <a:srgbClr val="1F497D">
                    <a:lumMod val="75000"/>
                  </a:srgbClr>
                </a:solidFill>
                <a:latin typeface="Frutiger LT Com 45 Light" panose="020B0303030504020204" pitchFamily="34" charset="0"/>
              </a:rPr>
              <a:t>Challenges of Operation and Maintenance</a:t>
            </a:r>
            <a:endParaRPr lang="de-DE" sz="1000" dirty="0">
              <a:solidFill>
                <a:srgbClr val="1F497D">
                  <a:lumMod val="75000"/>
                </a:srgbClr>
              </a:solidFill>
              <a:latin typeface="Frutiger LT Com 45 Light" panose="020B0303030504020204" pitchFamily="34" charset="0"/>
            </a:endParaRPr>
          </a:p>
          <a:p>
            <a:pPr lvl="0" fontAlgn="auto">
              <a:spcBef>
                <a:spcPts val="0"/>
              </a:spcBef>
              <a:spcAft>
                <a:spcPts val="0"/>
              </a:spcAft>
            </a:pPr>
            <a:endParaRPr lang="en-US" sz="500" dirty="0">
              <a:solidFill>
                <a:srgbClr val="1F497D">
                  <a:lumMod val="75000"/>
                </a:srgbClr>
              </a:solidFill>
              <a:latin typeface="Frutiger LT Com 45 Light" panose="020B0303030504020204" pitchFamily="34" charset="0"/>
            </a:endParaRPr>
          </a:p>
          <a:p>
            <a:r>
              <a:rPr lang="en-US" sz="1000" b="1" dirty="0" smtClean="0">
                <a:solidFill>
                  <a:srgbClr val="1F497D">
                    <a:lumMod val="75000"/>
                  </a:srgbClr>
                </a:solidFill>
                <a:latin typeface="Frutiger LT Com 45 Light" panose="020B0303030504020204" pitchFamily="34" charset="0"/>
              </a:rPr>
              <a:t>Final Roundtable session, discussion and sum up</a:t>
            </a:r>
          </a:p>
          <a:p>
            <a:endParaRPr lang="en-US" sz="500" b="1" dirty="0">
              <a:solidFill>
                <a:srgbClr val="1F497D">
                  <a:lumMod val="75000"/>
                </a:srgbClr>
              </a:solidFill>
              <a:latin typeface="Frutiger LT Com 45 Light" panose="020B0303030504020204" pitchFamily="34" charset="0"/>
            </a:endParaRPr>
          </a:p>
          <a:p>
            <a:r>
              <a:rPr lang="en-US" sz="1000" b="1" dirty="0" smtClean="0">
                <a:solidFill>
                  <a:srgbClr val="1F497D">
                    <a:lumMod val="75000"/>
                  </a:srgbClr>
                </a:solidFill>
                <a:latin typeface="Frutiger LT Com 45 Light" panose="020B0303030504020204" pitchFamily="34" charset="0"/>
              </a:rPr>
              <a:t>Optional Block 8: </a:t>
            </a:r>
            <a:r>
              <a:rPr lang="en-US" sz="1000" b="1" dirty="0" err="1" smtClean="0">
                <a:solidFill>
                  <a:srgbClr val="FFC000"/>
                </a:solidFill>
                <a:latin typeface="Frutiger LT Com 45 Light" panose="020B0303030504020204" pitchFamily="34" charset="0"/>
              </a:rPr>
              <a:t>Labtour</a:t>
            </a:r>
            <a:r>
              <a:rPr lang="en-US" sz="1000" b="1" dirty="0" smtClean="0">
                <a:solidFill>
                  <a:srgbClr val="FFC000"/>
                </a:solidFill>
                <a:latin typeface="Frutiger LT Com 45 Light" panose="020B0303030504020204" pitchFamily="34" charset="0"/>
              </a:rPr>
              <a:t> at EPFL</a:t>
            </a:r>
          </a:p>
          <a:p>
            <a:endParaRPr lang="en-US" sz="1000" b="1" dirty="0">
              <a:solidFill>
                <a:srgbClr val="1F497D">
                  <a:lumMod val="75000"/>
                </a:srgbClr>
              </a:solidFill>
              <a:latin typeface="Frutiger LT Com 45 Light" panose="020B0303030504020204" pitchFamily="34" charset="0"/>
            </a:endParaRPr>
          </a:p>
        </p:txBody>
      </p:sp>
      <p:pic>
        <p:nvPicPr>
          <p:cNvPr id="3" name="Grafik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47823" y="-89904"/>
            <a:ext cx="2177735" cy="1224977"/>
          </a:xfrm>
          <a:prstGeom prst="rect">
            <a:avLst/>
          </a:prstGeom>
        </p:spPr>
      </p:pic>
      <p:sp>
        <p:nvSpPr>
          <p:cNvPr id="22" name="Rechteck 21"/>
          <p:cNvSpPr/>
          <p:nvPr/>
        </p:nvSpPr>
        <p:spPr>
          <a:xfrm>
            <a:off x="11087544" y="8866254"/>
            <a:ext cx="2954438" cy="1953054"/>
          </a:xfrm>
          <a:prstGeom prst="rect">
            <a:avLst/>
          </a:prstGeom>
        </p:spPr>
        <p:txBody>
          <a:bodyPr wrap="square" lIns="105366" tIns="52683" rIns="105366" bIns="52683">
            <a:spAutoFit/>
          </a:bodyPr>
          <a:lstStyle>
            <a:defPPr>
              <a:defRPr lang="de-DE"/>
            </a:defPPr>
            <a:lvl1pPr marL="0" algn="l" defTabSz="1408010" rtl="0" eaLnBrk="1" latinLnBrk="0" hangingPunct="1">
              <a:defRPr sz="2800" kern="1200">
                <a:solidFill>
                  <a:schemeClr val="tx1"/>
                </a:solidFill>
                <a:latin typeface="+mn-lt"/>
                <a:ea typeface="+mn-ea"/>
                <a:cs typeface="+mn-cs"/>
              </a:defRPr>
            </a:lvl1pPr>
            <a:lvl2pPr marL="704005" algn="l" defTabSz="1408010" rtl="0" eaLnBrk="1" latinLnBrk="0" hangingPunct="1">
              <a:defRPr sz="2800" kern="1200">
                <a:solidFill>
                  <a:schemeClr val="tx1"/>
                </a:solidFill>
                <a:latin typeface="+mn-lt"/>
                <a:ea typeface="+mn-ea"/>
                <a:cs typeface="+mn-cs"/>
              </a:defRPr>
            </a:lvl2pPr>
            <a:lvl3pPr marL="1408010" algn="l" defTabSz="1408010" rtl="0" eaLnBrk="1" latinLnBrk="0" hangingPunct="1">
              <a:defRPr sz="2800" kern="1200">
                <a:solidFill>
                  <a:schemeClr val="tx1"/>
                </a:solidFill>
                <a:latin typeface="+mn-lt"/>
                <a:ea typeface="+mn-ea"/>
                <a:cs typeface="+mn-cs"/>
              </a:defRPr>
            </a:lvl3pPr>
            <a:lvl4pPr marL="2112015" algn="l" defTabSz="1408010" rtl="0" eaLnBrk="1" latinLnBrk="0" hangingPunct="1">
              <a:defRPr sz="2800" kern="1200">
                <a:solidFill>
                  <a:schemeClr val="tx1"/>
                </a:solidFill>
                <a:latin typeface="+mn-lt"/>
                <a:ea typeface="+mn-ea"/>
                <a:cs typeface="+mn-cs"/>
              </a:defRPr>
            </a:lvl4pPr>
            <a:lvl5pPr marL="2816020" algn="l" defTabSz="1408010" rtl="0" eaLnBrk="1" latinLnBrk="0" hangingPunct="1">
              <a:defRPr sz="2800" kern="1200">
                <a:solidFill>
                  <a:schemeClr val="tx1"/>
                </a:solidFill>
                <a:latin typeface="+mn-lt"/>
                <a:ea typeface="+mn-ea"/>
                <a:cs typeface="+mn-cs"/>
              </a:defRPr>
            </a:lvl5pPr>
            <a:lvl6pPr marL="3520025" algn="l" defTabSz="1408010" rtl="0" eaLnBrk="1" latinLnBrk="0" hangingPunct="1">
              <a:defRPr sz="2800" kern="1200">
                <a:solidFill>
                  <a:schemeClr val="tx1"/>
                </a:solidFill>
                <a:latin typeface="+mn-lt"/>
                <a:ea typeface="+mn-ea"/>
                <a:cs typeface="+mn-cs"/>
              </a:defRPr>
            </a:lvl6pPr>
            <a:lvl7pPr marL="4224030" algn="l" defTabSz="1408010" rtl="0" eaLnBrk="1" latinLnBrk="0" hangingPunct="1">
              <a:defRPr sz="2800" kern="1200">
                <a:solidFill>
                  <a:schemeClr val="tx1"/>
                </a:solidFill>
                <a:latin typeface="+mn-lt"/>
                <a:ea typeface="+mn-ea"/>
                <a:cs typeface="+mn-cs"/>
              </a:defRPr>
            </a:lvl7pPr>
            <a:lvl8pPr marL="4928036" algn="l" defTabSz="1408010" rtl="0" eaLnBrk="1" latinLnBrk="0" hangingPunct="1">
              <a:defRPr sz="2800" kern="1200">
                <a:solidFill>
                  <a:schemeClr val="tx1"/>
                </a:solidFill>
                <a:latin typeface="+mn-lt"/>
                <a:ea typeface="+mn-ea"/>
                <a:cs typeface="+mn-cs"/>
              </a:defRPr>
            </a:lvl8pPr>
            <a:lvl9pPr marL="5632040" algn="l" defTabSz="1408010" rtl="0" eaLnBrk="1" latinLnBrk="0" hangingPunct="1">
              <a:defRPr sz="2800" kern="1200">
                <a:solidFill>
                  <a:schemeClr val="tx1"/>
                </a:solidFill>
                <a:latin typeface="+mn-lt"/>
                <a:ea typeface="+mn-ea"/>
                <a:cs typeface="+mn-cs"/>
              </a:defRPr>
            </a:lvl9pPr>
          </a:lstStyle>
          <a:p>
            <a:r>
              <a:rPr lang="en-US" sz="1200" b="1" dirty="0" smtClean="0">
                <a:solidFill>
                  <a:srgbClr val="FFC000"/>
                </a:solidFill>
                <a:latin typeface="Frutiger LT Com 45 Light" panose="020B0303030504020204" pitchFamily="34" charset="0"/>
              </a:rPr>
              <a:t>Organizer</a:t>
            </a:r>
          </a:p>
          <a:p>
            <a:r>
              <a:rPr lang="en-US" sz="1200" dirty="0" err="1" smtClean="0">
                <a:solidFill>
                  <a:schemeClr val="tx2">
                    <a:lumMod val="75000"/>
                  </a:schemeClr>
                </a:solidFill>
                <a:latin typeface="Frutiger LT Com 45 Light" panose="020B0303030504020204" pitchFamily="34" charset="0"/>
              </a:rPr>
              <a:t>Fraunhofer</a:t>
            </a:r>
            <a:r>
              <a:rPr lang="en-US" sz="1200" dirty="0" smtClean="0">
                <a:solidFill>
                  <a:schemeClr val="tx2">
                    <a:lumMod val="75000"/>
                  </a:schemeClr>
                </a:solidFill>
                <a:latin typeface="Frutiger LT Com 45 Light" panose="020B0303030504020204" pitchFamily="34" charset="0"/>
              </a:rPr>
              <a:t> </a:t>
            </a:r>
            <a:r>
              <a:rPr lang="en-US" sz="1200" dirty="0">
                <a:solidFill>
                  <a:schemeClr val="tx2">
                    <a:lumMod val="75000"/>
                  </a:schemeClr>
                </a:solidFill>
                <a:latin typeface="Frutiger LT Com 45 Light" panose="020B0303030504020204" pitchFamily="34" charset="0"/>
              </a:rPr>
              <a:t>ISE, </a:t>
            </a:r>
            <a:r>
              <a:rPr lang="en-US" sz="1200" dirty="0" smtClean="0">
                <a:solidFill>
                  <a:schemeClr val="tx2">
                    <a:lumMod val="75000"/>
                  </a:schemeClr>
                </a:solidFill>
                <a:latin typeface="Frutiger LT Com 45 Light" panose="020B0303030504020204" pitchFamily="34" charset="0"/>
              </a:rPr>
              <a:t>Dr. Karl-Anders </a:t>
            </a:r>
            <a:r>
              <a:rPr lang="en-US" sz="1200" dirty="0" err="1" smtClean="0">
                <a:solidFill>
                  <a:schemeClr val="tx2">
                    <a:lumMod val="75000"/>
                  </a:schemeClr>
                </a:solidFill>
                <a:latin typeface="Frutiger LT Com 45 Light" panose="020B0303030504020204" pitchFamily="34" charset="0"/>
              </a:rPr>
              <a:t>Weiß</a:t>
            </a:r>
            <a:endParaRPr lang="en-US" sz="1200" dirty="0" smtClean="0">
              <a:solidFill>
                <a:schemeClr val="tx2">
                  <a:lumMod val="75000"/>
                </a:schemeClr>
              </a:solidFill>
              <a:latin typeface="Frutiger LT Com 45 Light" panose="020B0303030504020204" pitchFamily="34" charset="0"/>
            </a:endParaRPr>
          </a:p>
          <a:p>
            <a:endParaRPr lang="en-US" sz="1200" b="1" dirty="0" smtClean="0">
              <a:solidFill>
                <a:srgbClr val="FFC000"/>
              </a:solidFill>
              <a:latin typeface="Frutiger LT Com 45 Light" panose="020B0303030504020204" pitchFamily="34" charset="0"/>
            </a:endParaRPr>
          </a:p>
          <a:p>
            <a:r>
              <a:rPr lang="en-US" sz="1200" b="1" dirty="0" smtClean="0">
                <a:solidFill>
                  <a:srgbClr val="FFC000"/>
                </a:solidFill>
                <a:latin typeface="Frutiger LT Com 45 Light" panose="020B0303030504020204" pitchFamily="34" charset="0"/>
              </a:rPr>
              <a:t>Host</a:t>
            </a:r>
            <a:endParaRPr lang="en-US" sz="1200" b="1" dirty="0">
              <a:solidFill>
                <a:srgbClr val="FFC000"/>
              </a:solidFill>
              <a:latin typeface="Frutiger LT Com 45 Light" panose="020B0303030504020204" pitchFamily="34" charset="0"/>
            </a:endParaRPr>
          </a:p>
          <a:p>
            <a:r>
              <a:rPr lang="de-DE" sz="1200" dirty="0" smtClean="0">
                <a:solidFill>
                  <a:schemeClr val="tx2">
                    <a:lumMod val="75000"/>
                  </a:schemeClr>
                </a:solidFill>
                <a:latin typeface="Frutiger LT Com 45 Light" panose="020B0303030504020204" pitchFamily="34" charset="0"/>
              </a:rPr>
              <a:t>EPFL, Dr. Alessandro </a:t>
            </a:r>
            <a:r>
              <a:rPr lang="de-DE" sz="1200" dirty="0" err="1" smtClean="0">
                <a:solidFill>
                  <a:schemeClr val="tx2">
                    <a:lumMod val="75000"/>
                  </a:schemeClr>
                </a:solidFill>
                <a:latin typeface="Frutiger LT Com 45 Light" panose="020B0303030504020204" pitchFamily="34" charset="0"/>
              </a:rPr>
              <a:t>Virtuani</a:t>
            </a:r>
            <a:endParaRPr lang="de-DE" sz="1200" dirty="0" smtClean="0">
              <a:solidFill>
                <a:schemeClr val="tx2"/>
              </a:solidFill>
              <a:latin typeface="Frutiger LT Com 45 Light" panose="020B0303030504020204" pitchFamily="34" charset="0"/>
            </a:endParaRPr>
          </a:p>
          <a:p>
            <a:r>
              <a:rPr lang="en-US" sz="1200" dirty="0">
                <a:solidFill>
                  <a:srgbClr val="FFC000"/>
                </a:solidFill>
                <a:latin typeface="Frutiger LT Com 45 Light" panose="020B0303030504020204" pitchFamily="34" charset="0"/>
              </a:rPr>
              <a:t> </a:t>
            </a:r>
            <a:endParaRPr lang="en-US" sz="1200" dirty="0" smtClean="0">
              <a:solidFill>
                <a:srgbClr val="FFC000"/>
              </a:solidFill>
              <a:latin typeface="Frutiger LT Com 45 Light" panose="020B0303030504020204" pitchFamily="34" charset="0"/>
            </a:endParaRPr>
          </a:p>
          <a:p>
            <a:r>
              <a:rPr lang="en-US" sz="1200" b="1" dirty="0" smtClean="0">
                <a:solidFill>
                  <a:srgbClr val="FFC000"/>
                </a:solidFill>
                <a:latin typeface="Frutiger LT Com 45 Light" panose="020B0303030504020204" pitchFamily="34" charset="0"/>
              </a:rPr>
              <a:t>For </a:t>
            </a:r>
            <a:r>
              <a:rPr lang="en-US" sz="1200" b="1" dirty="0">
                <a:solidFill>
                  <a:srgbClr val="FFC000"/>
                </a:solidFill>
                <a:latin typeface="Frutiger LT Com 45 Light" panose="020B0303030504020204" pitchFamily="34" charset="0"/>
              </a:rPr>
              <a:t>questions please contact </a:t>
            </a:r>
          </a:p>
          <a:p>
            <a:r>
              <a:rPr lang="de-DE" sz="1200" dirty="0">
                <a:solidFill>
                  <a:schemeClr val="tx2">
                    <a:lumMod val="75000"/>
                  </a:schemeClr>
                </a:solidFill>
                <a:latin typeface="Frutiger LT Com 45 Light" panose="020B0303030504020204" pitchFamily="34" charset="0"/>
              </a:rPr>
              <a:t>karine.frossard@epfl.ch</a:t>
            </a:r>
          </a:p>
          <a:p>
            <a:r>
              <a:rPr lang="en-US" sz="1200" dirty="0" smtClean="0">
                <a:solidFill>
                  <a:schemeClr val="tx2">
                    <a:lumMod val="75000"/>
                  </a:schemeClr>
                </a:solidFill>
                <a:latin typeface="Frutiger LT Com 45 Light" panose="020B0303030504020204" pitchFamily="34" charset="0"/>
              </a:rPr>
              <a:t>kerstin.koerner-ruf@ise.fraunhofer.de</a:t>
            </a:r>
            <a:endParaRPr lang="en-US" sz="1200" dirty="0">
              <a:solidFill>
                <a:schemeClr val="tx2">
                  <a:lumMod val="75000"/>
                </a:schemeClr>
              </a:solidFill>
              <a:latin typeface="Frutiger LT Com 45 Light" panose="020B0303030504020204" pitchFamily="34" charset="0"/>
            </a:endParaRPr>
          </a:p>
          <a:p>
            <a:endParaRPr lang="de-DE" sz="1200" dirty="0">
              <a:solidFill>
                <a:schemeClr val="tx2">
                  <a:lumMod val="75000"/>
                </a:schemeClr>
              </a:solidFill>
              <a:latin typeface="Frutiger LT Com 45 Light" panose="020B0303030504020204" pitchFamily="34" charset="0"/>
            </a:endParaRPr>
          </a:p>
        </p:txBody>
      </p:sp>
      <p:pic>
        <p:nvPicPr>
          <p:cNvPr id="24" name="Grafik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99606" y="8947100"/>
            <a:ext cx="2742295" cy="648072"/>
          </a:xfrm>
          <a:prstGeom prst="rect">
            <a:avLst/>
          </a:prstGeom>
        </p:spPr>
      </p:pic>
      <p:pic>
        <p:nvPicPr>
          <p:cNvPr id="25" name="Grafik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16706" y="9437916"/>
            <a:ext cx="2191856" cy="949344"/>
          </a:xfrm>
          <a:prstGeom prst="rect">
            <a:avLst/>
          </a:prstGeom>
        </p:spPr>
      </p:pic>
      <p:sp>
        <p:nvSpPr>
          <p:cNvPr id="4" name="Textfeld 3"/>
          <p:cNvSpPr txBox="1"/>
          <p:nvPr/>
        </p:nvSpPr>
        <p:spPr>
          <a:xfrm rot="20602451">
            <a:off x="2480459" y="4851439"/>
            <a:ext cx="9323981" cy="1384995"/>
          </a:xfrm>
          <a:prstGeom prst="rect">
            <a:avLst/>
          </a:prstGeom>
          <a:ln>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b="1" cap="all" dirty="0"/>
              <a:t>Workshop postponed</a:t>
            </a:r>
            <a:r>
              <a:rPr lang="en-US" b="1" dirty="0"/>
              <a:t>!</a:t>
            </a:r>
          </a:p>
          <a:p>
            <a:pPr algn="ctr"/>
            <a:r>
              <a:rPr lang="en-US" b="1" dirty="0"/>
              <a:t>New date and information will follow soon</a:t>
            </a:r>
          </a:p>
          <a:p>
            <a:pPr algn="ctr"/>
            <a:r>
              <a:rPr lang="en-US" b="1" cap="all" dirty="0"/>
              <a:t>Stay </a:t>
            </a:r>
            <a:r>
              <a:rPr lang="en-US" b="1" cap="all" dirty="0" smtClean="0"/>
              <a:t>healthy</a:t>
            </a:r>
            <a:r>
              <a:rPr lang="en-US" b="1" dirty="0" smtClean="0"/>
              <a:t>!</a:t>
            </a:r>
            <a:endParaRPr lang="de-DE" b="1" dirty="0"/>
          </a:p>
        </p:txBody>
      </p:sp>
    </p:spTree>
    <p:extLst>
      <p:ext uri="{BB962C8B-B14F-4D97-AF65-F5344CB8AC3E}">
        <p14:creationId xmlns:p14="http://schemas.microsoft.com/office/powerpoint/2010/main" val="2998485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Words>
  <Application>Microsoft Office PowerPoint</Application>
  <PresentationFormat>Benutzerdefiniert</PresentationFormat>
  <Paragraphs>82</Paragraphs>
  <Slides>1</Slides>
  <Notes>1</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PowerPoint-Präsentation</vt:lpstr>
    </vt:vector>
  </TitlesOfParts>
  <Company>Fraunhofer ISE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Miriam Grohmann</dc:creator>
  <cp:lastModifiedBy>Körner-Ruf, Kerstin</cp:lastModifiedBy>
  <cp:revision>264</cp:revision>
  <cp:lastPrinted>2020-02-24T10:44:05Z</cp:lastPrinted>
  <dcterms:created xsi:type="dcterms:W3CDTF">2014-01-07T13:54:37Z</dcterms:created>
  <dcterms:modified xsi:type="dcterms:W3CDTF">2020-03-17T14:58:41Z</dcterms:modified>
</cp:coreProperties>
</file>