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39" r:id="rId5"/>
    <p:sldId id="346" r:id="rId6"/>
    <p:sldId id="356" r:id="rId7"/>
    <p:sldId id="381" r:id="rId8"/>
    <p:sldId id="382" r:id="rId9"/>
    <p:sldId id="383" r:id="rId10"/>
    <p:sldId id="384" r:id="rId11"/>
    <p:sldId id="385" r:id="rId12"/>
    <p:sldId id="360" r:id="rId13"/>
    <p:sldId id="361" r:id="rId14"/>
    <p:sldId id="362" r:id="rId15"/>
    <p:sldId id="363" r:id="rId16"/>
    <p:sldId id="364" r:id="rId17"/>
    <p:sldId id="366" r:id="rId18"/>
    <p:sldId id="376" r:id="rId19"/>
    <p:sldId id="369" r:id="rId20"/>
    <p:sldId id="386" r:id="rId21"/>
    <p:sldId id="371" r:id="rId22"/>
    <p:sldId id="372" r:id="rId23"/>
    <p:sldId id="373" r:id="rId24"/>
    <p:sldId id="317" r:id="rId25"/>
    <p:sldId id="316" r:id="rId26"/>
    <p:sldId id="374" r:id="rId27"/>
    <p:sldId id="367" r:id="rId28"/>
    <p:sldId id="368" r:id="rId29"/>
  </p:sldIdLst>
  <p:sldSz cx="12192000" cy="6858000"/>
  <p:notesSz cx="6858000" cy="9144000"/>
  <p:custDataLst>
    <p:tags r:id="rId3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inweise" id="{B876642A-CAE4-49D5-8EEE-113F5705A5F2}">
          <p14:sldIdLst/>
        </p14:section>
        <p14:section name="ISE Musterfolien" id="{2CC8C0A3-3AE1-4060-A077-084DB2CE0902}">
          <p14:sldIdLst>
            <p14:sldId id="339"/>
            <p14:sldId id="346"/>
            <p14:sldId id="356"/>
            <p14:sldId id="381"/>
            <p14:sldId id="382"/>
            <p14:sldId id="383"/>
            <p14:sldId id="384"/>
            <p14:sldId id="385"/>
            <p14:sldId id="360"/>
            <p14:sldId id="361"/>
            <p14:sldId id="362"/>
            <p14:sldId id="363"/>
            <p14:sldId id="364"/>
            <p14:sldId id="366"/>
            <p14:sldId id="376"/>
            <p14:sldId id="369"/>
            <p14:sldId id="386"/>
            <p14:sldId id="371"/>
            <p14:sldId id="372"/>
            <p14:sldId id="373"/>
          </p14:sldIdLst>
        </p14:section>
        <p14:section name="Schlussfolien" id="{5875F8BC-CE0C-4DA9-A7F2-7873CB727C86}">
          <p14:sldIdLst>
            <p14:sldId id="317"/>
            <p14:sldId id="316"/>
            <p14:sldId id="374"/>
            <p14:sldId id="367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14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9900"/>
    <a:srgbClr val="00779A"/>
    <a:srgbClr val="FFFFFF"/>
    <a:srgbClr val="1C768F"/>
    <a:srgbClr val="09B2AC"/>
    <a:srgbClr val="014A6B"/>
    <a:srgbClr val="4DC7D2"/>
    <a:srgbClr val="04B1AA"/>
    <a:srgbClr val="32B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3792" autoAdjust="0"/>
  </p:normalViewPr>
  <p:slideViewPr>
    <p:cSldViewPr snapToGrid="0" showGuides="1">
      <p:cViewPr varScale="1">
        <p:scale>
          <a:sx n="63" d="100"/>
          <a:sy n="63" d="100"/>
        </p:scale>
        <p:origin x="680" y="64"/>
      </p:cViewPr>
      <p:guideLst>
        <p:guide orient="horz" pos="2614"/>
        <p:guide pos="3840"/>
        <p:guide orient="horz" pos="1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6"/>
    </p:cViewPr>
  </p:sorterViewPr>
  <p:notesViewPr>
    <p:cSldViewPr snapToGrid="0">
      <p:cViewPr varScale="1">
        <p:scale>
          <a:sx n="80" d="100"/>
          <a:sy n="80" d="100"/>
        </p:scale>
        <p:origin x="28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028EFDA-A75E-49AB-9C1C-E96D5D820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DB3184-593B-4E78-B58C-DA62E4A2A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1B798-6D2C-417B-AF46-ECB70983C150}" type="datetimeFigureOut">
              <a:rPr lang="en-US" smtClean="0"/>
              <a:t>4/25/2024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15F87B-7E94-4DDB-9703-3B62B77C5F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9CA73-2501-4D43-9D8D-E09D9E3F3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51251-5CB6-4896-AAF1-C5E7C80339F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4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0A665-AB63-487C-A689-A96D5AA0C864}" type="datetimeFigureOut">
              <a:rPr lang="en-US" smtClean="0"/>
              <a:t>4/25/2024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5821" y="1143000"/>
            <a:ext cx="3946358" cy="221982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29F0A-9DE2-44AB-9A84-CC28BAF7B39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6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accent1"/>
        </a:solidFill>
        <a:latin typeface="+mj-lt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-179388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7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0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Dünnes Glas kann Deformation besser aufnehmen als dickes, aber es scheint kritische Wert für die Glasvorspannung zu geben die bei homogener Belastung zum Tragen kommt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09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Übliche</a:t>
            </a:r>
            <a:r>
              <a:rPr lang="en-US" dirty="0"/>
              <a:t> </a:t>
            </a:r>
            <a:r>
              <a:rPr lang="en-US" dirty="0" err="1"/>
              <a:t>Qualitätsbestimmung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Methoden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Glasindustrie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möglich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Ausblick</a:t>
            </a:r>
            <a:r>
              <a:rPr lang="en-US" dirty="0"/>
              <a:t>: Studie </a:t>
            </a:r>
            <a:r>
              <a:rPr lang="en-US" dirty="0" err="1"/>
              <a:t>geplant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großen</a:t>
            </a:r>
            <a:r>
              <a:rPr lang="en-US" dirty="0"/>
              <a:t> </a:t>
            </a:r>
            <a:r>
              <a:rPr lang="en-US" dirty="0" err="1"/>
              <a:t>Modulen</a:t>
            </a:r>
            <a:r>
              <a:rPr lang="en-US" dirty="0"/>
              <a:t> </a:t>
            </a:r>
            <a:r>
              <a:rPr lang="en-US" dirty="0" err="1"/>
              <a:t>gleiches</a:t>
            </a:r>
            <a:r>
              <a:rPr lang="en-US" dirty="0"/>
              <a:t> </a:t>
            </a:r>
            <a:r>
              <a:rPr lang="en-US" dirty="0" err="1"/>
              <a:t>Moduildesigns</a:t>
            </a:r>
            <a:r>
              <a:rPr lang="en-US" dirty="0"/>
              <a:t> und </a:t>
            </a:r>
            <a:r>
              <a:rPr lang="en-US" dirty="0" err="1"/>
              <a:t>konstanten</a:t>
            </a:r>
            <a:r>
              <a:rPr lang="en-US" dirty="0"/>
              <a:t> </a:t>
            </a:r>
            <a:r>
              <a:rPr lang="en-US" dirty="0" err="1"/>
              <a:t>Glasdicken</a:t>
            </a:r>
            <a:r>
              <a:rPr lang="en-US" dirty="0"/>
              <a:t>. </a:t>
            </a:r>
            <a:r>
              <a:rPr lang="en-US" dirty="0" err="1"/>
              <a:t>Annahme</a:t>
            </a:r>
            <a:r>
              <a:rPr lang="en-US" dirty="0"/>
              <a:t>: </a:t>
            </a:r>
            <a:r>
              <a:rPr lang="en-US" dirty="0" err="1"/>
              <a:t>Unterschiede</a:t>
            </a:r>
            <a:r>
              <a:rPr lang="en-US" dirty="0"/>
              <a:t> in der </a:t>
            </a:r>
            <a:r>
              <a:rPr lang="en-US" dirty="0" err="1"/>
              <a:t>Glasvorspannung</a:t>
            </a:r>
            <a:r>
              <a:rPr lang="en-US" dirty="0"/>
              <a:t> (falls </a:t>
            </a:r>
            <a:r>
              <a:rPr lang="en-US" dirty="0" err="1"/>
              <a:t>vorhanden</a:t>
            </a:r>
            <a:r>
              <a:rPr lang="en-US" dirty="0"/>
              <a:t>)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dirty="0" err="1"/>
              <a:t>besser</a:t>
            </a:r>
            <a:r>
              <a:rPr lang="en-US" dirty="0"/>
              <a:t> </a:t>
            </a:r>
            <a:r>
              <a:rPr lang="en-US" dirty="0" err="1"/>
              <a:t>aufflösbar</a:t>
            </a:r>
            <a:r>
              <a:rPr lang="en-US" dirty="0"/>
              <a:t> sein</a:t>
            </a:r>
          </a:p>
          <a:p>
            <a:r>
              <a:rPr lang="en-US" dirty="0" err="1"/>
              <a:t>Inhomogene</a:t>
            </a:r>
            <a:r>
              <a:rPr lang="en-US" dirty="0"/>
              <a:t> </a:t>
            </a:r>
            <a:r>
              <a:rPr lang="en-US" dirty="0" err="1"/>
              <a:t>Lasten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5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808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2836283"/>
            <a:ext cx="5916612" cy="3148592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80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/>
              <a:t>Subline/Referent/Datum</a:t>
            </a:r>
            <a:endParaRPr lang="de-DE" dirty="0"/>
          </a:p>
          <a:p>
            <a:pPr lvl="3"/>
            <a:r>
              <a:rPr lang="de-DE"/>
              <a:t>Referenten</a:t>
            </a:r>
            <a:endParaRPr lang="de-DE" dirty="0"/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083869CA-09FB-ACE3-04BE-3D74011745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4" y="485775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7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eschreib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8827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7355B916-F5BD-44FA-A46A-0DDC6C436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15315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3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1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00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95B9307-B714-4F6E-A2FC-68DD27444F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1A7CFFF-3869-4B49-8055-5CDE230F8974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0E546C-CA1A-4085-B98B-53E34E1FDA0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55CE55-FB14-4252-8735-FF4916096C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96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61676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6B89D7C3-6348-44ED-84FD-9C88687DD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15315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1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00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D065BA7-85F8-4EE9-B742-24693D51D89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51D0D5A-8921-46B0-92D6-B4DF754D25F9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A42444-18F6-4DEB-8F09-69EB8CDC5A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F9E246-7B08-4017-9C02-690D308761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366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84836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199" y="1703388"/>
            <a:ext cx="11233150" cy="328923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D40944-3B70-422E-9A83-B06079C22C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316A97-56EA-458E-9070-71115E0A9E38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9EBAA3-4CD5-4D80-A5ED-62A7BAE0A9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1632C5-2A5E-486C-A005-3993C40F70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6013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292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199" y="396000"/>
            <a:ext cx="11233150" cy="382733"/>
          </a:xfrm>
        </p:spPr>
        <p:txBody>
          <a:bodyPr vert="horz"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Headline, Frutiger LT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199" y="777600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199" y="1703388"/>
            <a:ext cx="5437188" cy="328923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1703388"/>
            <a:ext cx="5437187" cy="328923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7C554D4-061E-46C5-92EC-EDBF599AFD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CA3B0B7-815C-457F-AD58-B10C5146F0E8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750D2F-7AC5-4879-8C19-DDC98EDCDE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97D65A9-86C3-4B8F-8904-153D2F8CAF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0970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5208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Headline, Frutiger LT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C97856-E56E-4A7B-9E6B-645BE57712D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4077159-E471-4BD6-998B-3D645A684C3C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67E4E3-ED26-4131-9FAE-8897857FA6C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BAB7EBF-0F2E-4271-97C4-6F0AE76E65E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218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2123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199" y="1703388"/>
            <a:ext cx="2520950" cy="264059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5663" y="1703388"/>
            <a:ext cx="2520950" cy="264059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703388"/>
            <a:ext cx="2520950" cy="264059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1625" y="1703388"/>
            <a:ext cx="2520950" cy="264059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7CDA72C-07CE-4657-8099-B172E870DCF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2CB5D68-3F03-43A2-8D4B-943C94C0D94C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D38EC9-DDD7-4F50-82AB-C2270DB3077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64EA96-4C0A-4998-B81C-3BACDCEA4AA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060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 userDrawn="1">
          <p15:clr>
            <a:srgbClr val="FBAE40"/>
          </p15:clr>
        </p15:guide>
        <p15:guide id="4" pos="1890" userDrawn="1">
          <p15:clr>
            <a:srgbClr val="FBAE40"/>
          </p15:clr>
        </p15:guide>
        <p15:guide id="5" pos="5541" userDrawn="1">
          <p15:clr>
            <a:srgbClr val="FBAE40"/>
          </p15:clr>
        </p15:guide>
        <p15:guide id="6" pos="579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33CE2A8B-DF0C-4ED8-B188-C82210FB66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2053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33CE2A8B-DF0C-4ED8-B188-C82210FB6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FAEF65E-2013-4B54-9E56-910C87DFAA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275388" y="1"/>
            <a:ext cx="5916612" cy="6153149"/>
          </a:xfrm>
          <a:custGeom>
            <a:avLst/>
            <a:gdLst>
              <a:gd name="connsiteX0" fmla="*/ 0 w 5916612"/>
              <a:gd name="connsiteY0" fmla="*/ 0 h 6156325"/>
              <a:gd name="connsiteX1" fmla="*/ 5916612 w 5916612"/>
              <a:gd name="connsiteY1" fmla="*/ 0 h 6156325"/>
              <a:gd name="connsiteX2" fmla="*/ 5916612 w 5916612"/>
              <a:gd name="connsiteY2" fmla="*/ 6156325 h 6156325"/>
              <a:gd name="connsiteX3" fmla="*/ 0 w 5916612"/>
              <a:gd name="connsiteY3" fmla="*/ 6156325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6612" h="6156325">
                <a:moveTo>
                  <a:pt x="0" y="0"/>
                </a:moveTo>
                <a:lnTo>
                  <a:pt x="5916612" y="0"/>
                </a:lnTo>
                <a:lnTo>
                  <a:pt x="5916612" y="6156325"/>
                </a:lnTo>
                <a:lnTo>
                  <a:pt x="0" y="615632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DB4C6-EB43-4DAF-85FB-3D5502FB7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395588"/>
            <a:ext cx="5437188" cy="382733"/>
          </a:xfrm>
        </p:spPr>
        <p:txBody>
          <a:bodyPr vert="horz"/>
          <a:lstStyle/>
          <a:p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38F142-8C02-4935-B629-B6251A26C1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5437188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4FD108-BE77-4119-8953-7B3B60E98A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02C48D-A93F-4C6A-B03C-EBD08B60F12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7C9EFB69-4C20-4EF9-A579-3458516227C8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DEA1B9-B24B-4D57-B058-B115ADC06D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D781B2-9C61-4882-AD01-A0C987D5BED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80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D3ED57BE-37A9-4D96-8E88-2396C1186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4930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D3ED57BE-37A9-4D96-8E88-2396C1186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74C1AFAD-5D62-4BBC-A0F2-D7498EBFA1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8220075" y="1"/>
            <a:ext cx="3971925" cy="6153149"/>
          </a:xfrm>
          <a:custGeom>
            <a:avLst/>
            <a:gdLst>
              <a:gd name="connsiteX0" fmla="*/ 0 w 3971925"/>
              <a:gd name="connsiteY0" fmla="*/ 0 h 6156325"/>
              <a:gd name="connsiteX1" fmla="*/ 3971925 w 3971925"/>
              <a:gd name="connsiteY1" fmla="*/ 0 h 6156325"/>
              <a:gd name="connsiteX2" fmla="*/ 3971925 w 3971925"/>
              <a:gd name="connsiteY2" fmla="*/ 6156325 h 6156325"/>
              <a:gd name="connsiteX3" fmla="*/ 0 w 3971925"/>
              <a:gd name="connsiteY3" fmla="*/ 6156325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1925" h="6156325">
                <a:moveTo>
                  <a:pt x="0" y="0"/>
                </a:moveTo>
                <a:lnTo>
                  <a:pt x="3971925" y="0"/>
                </a:lnTo>
                <a:lnTo>
                  <a:pt x="3971925" y="6156325"/>
                </a:lnTo>
                <a:lnTo>
                  <a:pt x="0" y="615632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F28B4-14C0-46CF-91E6-E56862CBC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395588"/>
            <a:ext cx="7345363" cy="382733"/>
          </a:xfrm>
        </p:spPr>
        <p:txBody>
          <a:bodyPr vert="horz"/>
          <a:lstStyle/>
          <a:p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E1F331-B496-4BC0-8505-F35F3C57A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7345363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813626-B371-440A-B685-32C7597133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D2D81B-2964-4DEB-9973-66C95A1B00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2288" y="1703388"/>
            <a:ext cx="3492500" cy="2619375"/>
          </a:xfrm>
        </p:spPr>
        <p:txBody>
          <a:bodyPr/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AA1C435-BE97-4ADF-8F14-C82E03EE035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C85305C-2CF6-44E5-A2A7-0CDEDC3B2E9C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A69639-E1C4-4FDB-A492-46962B10A5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5B9FAE-D08C-4661-B176-A0EAA142837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584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89347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3744">
                <a:srgbClr val="00779A">
                  <a:lumMod val="100000"/>
                </a:srgbClr>
              </a:gs>
              <a:gs pos="0">
                <a:srgbClr val="014A6B"/>
              </a:gs>
              <a:gs pos="75000">
                <a:srgbClr val="4DC7D2">
                  <a:lumMod val="90000"/>
                  <a:lumOff val="10000"/>
                </a:srgbClr>
              </a:gs>
              <a:gs pos="100000">
                <a:srgbClr val="04B1AA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 sz="18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80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 sz="1800"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—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700213"/>
            <a:ext cx="5437187" cy="321229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95CE19-2635-48CD-86C5-A6711E8F240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4432B78-D2DA-4095-BDFC-109695C26834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987410-0067-43D6-9FB8-E4A3CFE6622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B4A690-2DD5-436A-A09D-218E639343B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28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1824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eck 21">
            <a:extLst>
              <a:ext uri="{FF2B5EF4-FFF2-40B4-BE49-F238E27FC236}">
                <a16:creationId xmlns:a16="http://schemas.microsoft.com/office/drawing/2014/main" id="{30FDEE22-4D74-4924-86C5-CF41B7A9F583}"/>
              </a:ext>
            </a:extLst>
          </p:cNvPr>
          <p:cNvSpPr/>
          <p:nvPr userDrawn="1"/>
        </p:nvSpPr>
        <p:spPr bwMode="gray">
          <a:xfrm>
            <a:off x="479425" y="1206230"/>
            <a:ext cx="473886" cy="8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accent2"/>
                </a:solidFill>
                <a:latin typeface="Frutiger LT Com 65 Bold" panose="020B0803030504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accent2"/>
                </a:solidFill>
                <a:latin typeface="+mj-lt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>
                <a:solidFill>
                  <a:schemeClr val="accent2"/>
                </a:solidFill>
                <a:latin typeface="+mn-lt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de-DE"/>
              <a:t>Zitat</a:t>
            </a:r>
            <a:endParaRPr lang="de-DE" dirty="0"/>
          </a:p>
          <a:p>
            <a:pPr lvl="1"/>
            <a:r>
              <a:rPr lang="de-DE"/>
              <a:t>Name des Autors</a:t>
            </a:r>
            <a:endParaRPr lang="de-DE" dirty="0"/>
          </a:p>
          <a:p>
            <a:pPr lvl="2"/>
            <a:r>
              <a:rPr lang="de-DE"/>
              <a:t>Position</a:t>
            </a:r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30F5BB5-7863-4504-94A4-F39A72E20BF2}"/>
              </a:ext>
            </a:extLst>
          </p:cNvPr>
          <p:cNvGrpSpPr/>
          <p:nvPr userDrawn="1"/>
        </p:nvGrpSpPr>
        <p:grpSpPr>
          <a:xfrm>
            <a:off x="479425" y="476249"/>
            <a:ext cx="1266824" cy="1028701"/>
            <a:chOff x="621507" y="476249"/>
            <a:chExt cx="1266824" cy="1028701"/>
          </a:xfrm>
        </p:grpSpPr>
        <p:sp>
          <p:nvSpPr>
            <p:cNvPr id="3" name="Pfeil: Chevron 2">
              <a:extLst>
                <a:ext uri="{FF2B5EF4-FFF2-40B4-BE49-F238E27FC236}">
                  <a16:creationId xmlns:a16="http://schemas.microsoft.com/office/drawing/2014/main" id="{80955E3B-8357-4836-8592-3039D01F1391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8245CA0A-C731-43B3-A4D1-99935FA2DE2F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719F7FF-9FD8-4FC6-AE77-A349B0ACD5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5A25DD-8945-4011-AF02-C5E32D61E08B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3B70818-BA9A-4A9E-BB42-894CD16E6F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C8D05E3-CD28-43C1-A7F2-3AD6FBD49D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72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0905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002996"/>
            <a:ext cx="5916612" cy="2981879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75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Subline/Referent/Datum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/>
              <a:t>Referenten</a:t>
            </a:r>
            <a:endParaRPr lang="de-DE" dirty="0"/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2E2452E8-29CC-5641-36E2-77FCEFB3FB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23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88262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F8D4B216-A5F7-4214-889D-75DD098CB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4763"/>
            <a:ext cx="12192000" cy="6157913"/>
          </a:xfrm>
          <a:prstGeom prst="rect">
            <a:avLst/>
          </a:prstGeo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/>
              <a:t>Zitat</a:t>
            </a:r>
            <a:endParaRPr lang="de-DE" dirty="0"/>
          </a:p>
          <a:p>
            <a:pPr lvl="1"/>
            <a:r>
              <a:rPr lang="de-DE"/>
              <a:t>Name des Autors</a:t>
            </a:r>
            <a:endParaRPr lang="de-DE" dirty="0"/>
          </a:p>
          <a:p>
            <a:pPr lvl="2"/>
            <a:r>
              <a:rPr lang="de-DE"/>
              <a:t>Position</a:t>
            </a:r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2B2AF3-B72B-4E51-98E8-276E33E081FB}"/>
              </a:ext>
            </a:extLst>
          </p:cNvPr>
          <p:cNvGrpSpPr/>
          <p:nvPr userDrawn="1"/>
        </p:nvGrpSpPr>
        <p:grpSpPr>
          <a:xfrm>
            <a:off x="479425" y="476249"/>
            <a:ext cx="1266824" cy="1028701"/>
            <a:chOff x="621507" y="476249"/>
            <a:chExt cx="1266824" cy="1028701"/>
          </a:xfrm>
          <a:solidFill>
            <a:schemeClr val="bg1"/>
          </a:solidFill>
        </p:grpSpPr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A9E48764-AC81-446C-B62C-88A8F03B3803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14C3BCAC-351B-4AFA-8D18-F61D609E40E4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47DF70-C076-4A26-9F94-6FA1181DF1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B5F49E-3D37-490D-9015-2675113D8681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784F8B-F977-42FC-A651-A02A01C602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60083F-34CE-4BF0-AB01-7CCA0176F2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162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86670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52020"/>
            <a:ext cx="5916612" cy="3388337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75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360000" rIns="360000" bIns="36000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Kontakt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/>
              <a:t>Titel Vorname Name</a:t>
            </a:r>
            <a:endParaRPr lang="de-DE" dirty="0"/>
          </a:p>
          <a:p>
            <a:pPr lvl="2"/>
            <a:r>
              <a:rPr lang="de-DE"/>
              <a:t>Geschäftsbereich XXX</a:t>
            </a:r>
            <a:endParaRPr lang="de-DE" dirty="0"/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/>
              <a:t>vorname.name@fraunhofer.de</a:t>
            </a:r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7F2643DD-7114-7337-1B04-2EAF3FAD58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02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43079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52020"/>
            <a:ext cx="5916612" cy="3388337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75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360000" rIns="360000" bIns="36000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Kontakt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/>
              <a:t>Titel Vorname Name</a:t>
            </a:r>
            <a:endParaRPr lang="de-DE" dirty="0"/>
          </a:p>
          <a:p>
            <a:pPr lvl="2"/>
            <a:r>
              <a:rPr lang="de-DE"/>
              <a:t>Geschäftsbereich XXX</a:t>
            </a:r>
            <a:endParaRPr lang="de-DE" dirty="0"/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/>
              <a:t>vorname.name@fraunhofer.de</a:t>
            </a:r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1D422A0D-6E23-2922-B034-3A5B64C4C9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01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4602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233E68D-B08D-4763-8344-832492442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0213"/>
            <a:ext cx="5916612" cy="3848489"/>
          </a:xfrm>
          <a:noFill/>
        </p:spPr>
        <p:txBody>
          <a:bodyPr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Kontakt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/>
              <a:t>Titel Vorname Name</a:t>
            </a:r>
            <a:endParaRPr lang="de-DE" dirty="0"/>
          </a:p>
          <a:p>
            <a:pPr lvl="2"/>
            <a:r>
              <a:rPr lang="de-DE"/>
              <a:t>Geschäftsbereich XXX</a:t>
            </a:r>
            <a:endParaRPr lang="de-DE" dirty="0"/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/>
              <a:t>vorname.name@fraunhofer.de</a:t>
            </a:r>
          </a:p>
          <a:p>
            <a:pPr lvl="3"/>
            <a:endParaRPr lang="pt-BR" dirty="0"/>
          </a:p>
          <a:p>
            <a:pPr lvl="3"/>
            <a:r>
              <a:rPr lang="pt-BR" dirty="0"/>
              <a:t>Fraunhofer XYZ</a:t>
            </a:r>
          </a:p>
          <a:p>
            <a:pPr lvl="3"/>
            <a:r>
              <a:rPr lang="pt-BR"/>
              <a:t>Straße XY</a:t>
            </a:r>
            <a:endParaRPr lang="pt-BR" dirty="0"/>
          </a:p>
          <a:p>
            <a:pPr lvl="3"/>
            <a:r>
              <a:rPr lang="pt-BR"/>
              <a:t>12345 Stadt</a:t>
            </a:r>
            <a:endParaRPr lang="pt-BR" dirty="0"/>
          </a:p>
          <a:p>
            <a:pPr lvl="3"/>
            <a:r>
              <a:rPr lang="pt-BR" dirty="0"/>
              <a:t>www.fraunhofer.de</a:t>
            </a:r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43DF892B-CB71-F82A-0164-03B57757B2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43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8471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9F17E90D-0C11-4C1A-9AB0-99DFB3D05F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2998000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Vielen Dank für Ihre Aufmerksamkeit</a:t>
            </a:r>
            <a:endParaRPr lang="de-DE" dirty="0"/>
          </a:p>
          <a:p>
            <a:pPr lvl="1"/>
            <a:r>
              <a:rPr lang="de-DE" dirty="0"/>
              <a:t>—</a:t>
            </a:r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DCDED4DA-6336-32DB-8415-6AD1A8C243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4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5440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003515"/>
            <a:ext cx="7824783" cy="2502389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75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Subline/Referent/Datum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/>
              <a:t>Referenten</a:t>
            </a:r>
            <a:endParaRPr lang="de-DE" dirty="0"/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AFC91D40-44BF-9223-DB7A-70D1EC24C2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5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9587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357312"/>
            <a:ext cx="7824787" cy="2669101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75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lIns="486000" tIns="360000" rIns="360000" bIns="36000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/>
              <a:t>Subline/Referent/Datum</a:t>
            </a:r>
            <a:endParaRPr lang="de-DE" dirty="0"/>
          </a:p>
          <a:p>
            <a:pPr lvl="3"/>
            <a:r>
              <a:rPr lang="de-DE"/>
              <a:t>Referenten</a:t>
            </a:r>
            <a:endParaRPr lang="de-DE" dirty="0"/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95C9A7F4-4365-BE00-3E6A-CC305C7754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50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un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8216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FCA74BF2-60AE-432D-B809-6CE549DEA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490309"/>
            <a:ext cx="11712574" cy="2494566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Subline/Referent/Datum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/>
              <a:t>Referenten</a:t>
            </a:r>
            <a:endParaRPr lang="de-DE" dirty="0"/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B347720D-AEC5-734E-06F7-73759CB55F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9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7166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CDBC4F6-986A-4A45-A632-2613DCB199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3323596"/>
            <a:ext cx="11712575" cy="2661279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/>
              <a:t>Subline/Referent/Datum</a:t>
            </a:r>
            <a:endParaRPr lang="de-DE" dirty="0"/>
          </a:p>
          <a:p>
            <a:pPr lvl="3"/>
            <a:r>
              <a:rPr lang="de-DE"/>
              <a:t>Referenten</a:t>
            </a:r>
            <a:endParaRPr lang="de-DE" dirty="0"/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1C8F3857-87ED-4E4B-3500-BBDE091D60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75" y="476250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0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4060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3149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75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00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Bd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4BA1D15-0475-4B03-86A1-56C3D9C6307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BA2589B-929E-418C-95B1-27FA66AE9121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6ECF15-13D4-44C4-B713-BCD347A79F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DBA688-BE97-41EF-8F34-A1FF74ABCB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ise_rgb_modul">
            <a:extLst>
              <a:ext uri="{FF2B5EF4-FFF2-40B4-BE49-F238E27FC236}">
                <a16:creationId xmlns:a16="http://schemas.microsoft.com/office/drawing/2014/main" id="{99600928-9DA8-8421-6241-16BA6731AA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4" y="485775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3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58610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81800" cy="4452937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75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00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Headline, Frutiger LT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Bd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3432A0-F513-4930-BCD5-B4BD00DAAEF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C61F394-F002-4F70-84D4-4DF699F68CCB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28DD29-2A8B-4A4D-A7BC-8DCCFF50436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0E97B0-79E4-4EE2-931A-53B30FA4703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41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eschreib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5486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4" y="1700213"/>
            <a:ext cx="6315075" cy="428466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1757057"/>
          </a:xfrm>
          <a:gradFill flip="none" rotWithShape="1">
            <a:gsLst>
              <a:gs pos="33744">
                <a:srgbClr val="00779A">
                  <a:lumMod val="100000"/>
                  <a:alpha val="95000"/>
                </a:srgbClr>
              </a:gs>
              <a:gs pos="0">
                <a:srgbClr val="014A6B">
                  <a:alpha val="95000"/>
                </a:srgbClr>
              </a:gs>
              <a:gs pos="75000">
                <a:srgbClr val="4DC7D2">
                  <a:lumMod val="90000"/>
                  <a:lumOff val="10000"/>
                  <a:alpha val="95000"/>
                </a:srgbClr>
              </a:gs>
              <a:gs pos="100000">
                <a:srgbClr val="04B1AA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>
              <a:lnSpc>
                <a:spcPts val="2420"/>
              </a:lnSpc>
              <a:spcAft>
                <a:spcPts val="1000"/>
              </a:spcAft>
              <a:defRPr sz="2860" b="1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Headline, </a:t>
            </a:r>
            <a:r>
              <a:rPr lang="de-DE"/>
              <a:t>Frutiger Bd </a:t>
            </a:r>
            <a:r>
              <a:rPr lang="de-DE" dirty="0"/>
              <a:t>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Frutiger LT </a:t>
            </a:r>
            <a:r>
              <a:rPr lang="de-DE" err="1"/>
              <a:t>Com</a:t>
            </a:r>
            <a:r>
              <a:rPr lang="de-DE"/>
              <a:t> Lt </a:t>
            </a:r>
            <a:r>
              <a:rPr lang="de-DE" dirty="0"/>
              <a:t>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Headline, Frutiger LT </a:t>
            </a:r>
            <a:r>
              <a:rPr lang="de-DE" err="1"/>
              <a:t>Com</a:t>
            </a:r>
            <a:r>
              <a:rPr lang="de-DE"/>
              <a:t> Bd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00B162-5CE1-4081-9F76-7824B5C171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, Frutiger LT </a:t>
            </a:r>
            <a:r>
              <a:rPr lang="de-DE" err="1"/>
              <a:t>Com</a:t>
            </a:r>
            <a:r>
              <a:rPr lang="de-DE"/>
              <a:t> Lt</a:t>
            </a:r>
            <a:r>
              <a:rPr lang="de-DE" dirty="0"/>
              <a:t>, 20 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9C7DF2-26E3-41FC-BBA4-D04F3C8A789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E531147-D196-4529-9AE9-D99B79DBE482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2DDE9E-9713-44C6-8C76-61BAF975C2F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6C6CE5-B69A-4AFB-BE84-FD1E0C2922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4091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55093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7" imgW="344" imgH="345" progId="TCLayout.ActiveDocument.1">
                  <p:embed/>
                </p:oleObj>
              </mc:Choice>
              <mc:Fallback>
                <p:oleObj name="think-cell Folie" r:id="rId27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/>
              <a:t>Headline, Frutiger LT Com Bd, 24 pt, Kapiteltrenner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321229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Level 1</a:t>
            </a:r>
          </a:p>
          <a:p>
            <a:pPr lvl="1"/>
            <a:r>
              <a:rPr lang="de-DE" noProof="0" dirty="0"/>
              <a:t>Level 2</a:t>
            </a:r>
          </a:p>
          <a:p>
            <a:pPr lvl="2"/>
            <a:r>
              <a:rPr lang="de-DE" noProof="0" dirty="0"/>
              <a:t>Level 3</a:t>
            </a:r>
          </a:p>
          <a:p>
            <a:pPr lvl="3"/>
            <a:r>
              <a:rPr lang="de-DE" noProof="0" dirty="0"/>
              <a:t>Level 4</a:t>
            </a:r>
          </a:p>
          <a:p>
            <a:pPr lvl="4"/>
            <a:r>
              <a:rPr lang="de-DE" noProof="0" dirty="0"/>
              <a:t>Level 5</a:t>
            </a:r>
          </a:p>
          <a:p>
            <a:pPr lvl="5"/>
            <a:r>
              <a:rPr lang="de-DE" noProof="0" dirty="0"/>
              <a:t>Level 6</a:t>
            </a:r>
          </a:p>
          <a:p>
            <a:pPr lvl="6"/>
            <a:r>
              <a:rPr lang="de-DE" noProof="0" dirty="0"/>
              <a:t>Level 7</a:t>
            </a:r>
          </a:p>
          <a:p>
            <a:pPr lvl="7"/>
            <a:r>
              <a:rPr lang="de-DE" noProof="0" dirty="0"/>
              <a:t>Level 8</a:t>
            </a:r>
          </a:p>
          <a:p>
            <a:pPr lvl="8"/>
            <a:r>
              <a:rPr lang="de-DE" noProof="0" dirty="0"/>
              <a:t>Level 9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09947" y="6455836"/>
            <a:ext cx="864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A518F7ED-7E8D-401F-976D-5B2CD91C07E3}" type="datetime1">
              <a:rPr lang="de-DE" noProof="0" smtClean="0"/>
              <a:t>25.04.2024</a:t>
            </a:fld>
            <a:endParaRPr lang="de-DE" noProof="0" dirty="0"/>
          </a:p>
        </p:txBody>
      </p:sp>
      <p:sp>
        <p:nvSpPr>
          <p:cNvPr id="5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85775" y="6561138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public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6006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ED91C-7E81-4D59-8D3D-748F37283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687" y="6146006"/>
            <a:ext cx="434975" cy="2288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D81EE41-304C-41C3-8185-350F2275D75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ise_rgb">
            <a:extLst>
              <a:ext uri="{FF2B5EF4-FFF2-40B4-BE49-F238E27FC236}">
                <a16:creationId xmlns:a16="http://schemas.microsoft.com/office/drawing/2014/main" id="{DC8F7BD4-8CD2-75DB-D8A4-267853B9D71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6" y="6334126"/>
            <a:ext cx="1404000" cy="37287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AA9A7EB-FCC0-1F2C-0FD2-AB3A84F042AA}"/>
              </a:ext>
            </a:extLst>
          </p:cNvPr>
          <p:cNvSpPr txBox="1"/>
          <p:nvPr userDrawn="1"/>
        </p:nvSpPr>
        <p:spPr>
          <a:xfrm>
            <a:off x="481955" y="6457208"/>
            <a:ext cx="714939" cy="12311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buClr>
                <a:schemeClr val="accent1"/>
              </a:buClr>
              <a:buFontTx/>
              <a:buNone/>
            </a:pPr>
            <a:r>
              <a:rPr lang="en-US" sz="800" dirty="0">
                <a:solidFill>
                  <a:schemeClr val="tx1"/>
                </a:solidFill>
              </a:rPr>
              <a:t>©Fraunhofer ISE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3586ECE-7C3A-B879-EA6F-4589691AFA60}"/>
              </a:ext>
            </a:extLst>
          </p:cNvPr>
          <p:cNvGrpSpPr/>
          <p:nvPr userDrawn="1"/>
        </p:nvGrpSpPr>
        <p:grpSpPr>
          <a:xfrm>
            <a:off x="0" y="7017049"/>
            <a:ext cx="5040355" cy="583466"/>
            <a:chOff x="2497650" y="1176970"/>
            <a:chExt cx="5040355" cy="58346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CAA9C4D-C3BB-0014-E95A-F57515D5047A}"/>
                </a:ext>
              </a:extLst>
            </p:cNvPr>
            <p:cNvSpPr/>
            <p:nvPr/>
          </p:nvSpPr>
          <p:spPr>
            <a:xfrm>
              <a:off x="2497650" y="1195995"/>
              <a:ext cx="285750" cy="50421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944ECCA-DCEA-805A-13EF-BCE8C2A50E1D}"/>
                </a:ext>
              </a:extLst>
            </p:cNvPr>
            <p:cNvSpPr/>
            <p:nvPr/>
          </p:nvSpPr>
          <p:spPr>
            <a:xfrm>
              <a:off x="2808100" y="1202849"/>
              <a:ext cx="393176" cy="5455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>
              <a:noAutofit/>
            </a:bodyPr>
            <a:lstStyle/>
            <a:p>
              <a:pPr algn="l">
                <a:lnSpc>
                  <a:spcPts val="900"/>
                </a:lnSpc>
                <a:buClr>
                  <a:schemeClr val="accent1"/>
                </a:buClr>
              </a:pPr>
              <a:r>
                <a:rPr lang="de-DE" sz="800" dirty="0">
                  <a:solidFill>
                    <a:schemeClr val="tx1"/>
                  </a:solidFill>
                </a:rPr>
                <a:t>R 245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G 130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B 32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CDAF101-E9AD-A3AA-2001-9A92F4890A5A}"/>
                </a:ext>
              </a:extLst>
            </p:cNvPr>
            <p:cNvSpPr/>
            <p:nvPr/>
          </p:nvSpPr>
          <p:spPr>
            <a:xfrm>
              <a:off x="3203860" y="1195995"/>
              <a:ext cx="285750" cy="5042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816B1C-F639-A1F3-23D7-09D557025038}"/>
                </a:ext>
              </a:extLst>
            </p:cNvPr>
            <p:cNvSpPr/>
            <p:nvPr/>
          </p:nvSpPr>
          <p:spPr>
            <a:xfrm>
              <a:off x="3523407" y="1184501"/>
              <a:ext cx="393176" cy="5455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>
              <a:noAutofit/>
            </a:bodyPr>
            <a:lstStyle/>
            <a:p>
              <a:pPr algn="l">
                <a:lnSpc>
                  <a:spcPts val="900"/>
                </a:lnSpc>
                <a:buClr>
                  <a:schemeClr val="accent1"/>
                </a:buClr>
              </a:pPr>
              <a:r>
                <a:rPr lang="de-DE" sz="800" dirty="0">
                  <a:solidFill>
                    <a:schemeClr val="tx1"/>
                  </a:solidFill>
                </a:rPr>
                <a:t>R  23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G 156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B 125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6B07D8D1-E9E2-E7B6-8131-0E40482EBC61}"/>
                </a:ext>
              </a:extLst>
            </p:cNvPr>
            <p:cNvSpPr/>
            <p:nvPr/>
          </p:nvSpPr>
          <p:spPr>
            <a:xfrm>
              <a:off x="3943867" y="1195128"/>
              <a:ext cx="285750" cy="504218"/>
            </a:xfrm>
            <a:prstGeom prst="rect">
              <a:avLst/>
            </a:prstGeom>
            <a:solidFill>
              <a:srgbClr val="005B7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171CEC-E9B1-8E6A-105D-937EAAD994E9}"/>
                </a:ext>
              </a:extLst>
            </p:cNvPr>
            <p:cNvSpPr/>
            <p:nvPr/>
          </p:nvSpPr>
          <p:spPr>
            <a:xfrm>
              <a:off x="4271403" y="1176970"/>
              <a:ext cx="393176" cy="5455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>
              <a:noAutofit/>
            </a:bodyPr>
            <a:lstStyle/>
            <a:p>
              <a:pPr algn="l">
                <a:lnSpc>
                  <a:spcPts val="900"/>
                </a:lnSpc>
                <a:buClr>
                  <a:schemeClr val="accent1"/>
                </a:buClr>
              </a:pPr>
              <a:r>
                <a:rPr lang="de-DE" sz="800" dirty="0">
                  <a:solidFill>
                    <a:schemeClr val="tx1"/>
                  </a:solidFill>
                </a:rPr>
                <a:t>R 0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G 91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B 127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18460D7-845B-64AB-3973-546CB31E47A2}"/>
                </a:ext>
              </a:extLst>
            </p:cNvPr>
            <p:cNvSpPr/>
            <p:nvPr/>
          </p:nvSpPr>
          <p:spPr>
            <a:xfrm>
              <a:off x="4668637" y="1195128"/>
              <a:ext cx="285750" cy="50421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C935507-B4EB-FA30-79C0-7D9BB2F2CAB5}"/>
                </a:ext>
              </a:extLst>
            </p:cNvPr>
            <p:cNvSpPr/>
            <p:nvPr/>
          </p:nvSpPr>
          <p:spPr>
            <a:xfrm>
              <a:off x="4982019" y="1184501"/>
              <a:ext cx="393176" cy="5455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>
              <a:noAutofit/>
            </a:bodyPr>
            <a:lstStyle/>
            <a:p>
              <a:pPr algn="l">
                <a:lnSpc>
                  <a:spcPts val="900"/>
                </a:lnSpc>
                <a:buClr>
                  <a:schemeClr val="accent1"/>
                </a:buClr>
              </a:pPr>
              <a:r>
                <a:rPr lang="de-DE" sz="800" dirty="0">
                  <a:solidFill>
                    <a:schemeClr val="tx1"/>
                  </a:solidFill>
                </a:rPr>
                <a:t>R 166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G 187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B 200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16AAED03-3C86-8475-7AAA-C6CF6E5524E4}"/>
                </a:ext>
              </a:extLst>
            </p:cNvPr>
            <p:cNvSpPr/>
            <p:nvPr/>
          </p:nvSpPr>
          <p:spPr>
            <a:xfrm>
              <a:off x="5391230" y="1205633"/>
              <a:ext cx="285750" cy="50421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6C60127-8A14-BF20-0C4A-4C2F3A55D4A6}"/>
                </a:ext>
              </a:extLst>
            </p:cNvPr>
            <p:cNvSpPr/>
            <p:nvPr/>
          </p:nvSpPr>
          <p:spPr>
            <a:xfrm>
              <a:off x="5708617" y="1191304"/>
              <a:ext cx="393176" cy="5455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>
              <a:noAutofit/>
            </a:bodyPr>
            <a:lstStyle/>
            <a:p>
              <a:pPr algn="l">
                <a:lnSpc>
                  <a:spcPts val="900"/>
                </a:lnSpc>
                <a:buClr>
                  <a:schemeClr val="accent1"/>
                </a:buClr>
              </a:pPr>
              <a:r>
                <a:rPr lang="de-DE" sz="800" dirty="0">
                  <a:solidFill>
                    <a:schemeClr val="tx1"/>
                  </a:solidFill>
                </a:rPr>
                <a:t>R  0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G 133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B 152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D92DEE2-5B14-1162-DCBA-EC59E8E33FA2}"/>
                </a:ext>
              </a:extLst>
            </p:cNvPr>
            <p:cNvSpPr/>
            <p:nvPr/>
          </p:nvSpPr>
          <p:spPr>
            <a:xfrm>
              <a:off x="6096000" y="1200912"/>
              <a:ext cx="285750" cy="504218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E1711CF-729F-0EAC-DF0B-741A6EEB7899}"/>
                </a:ext>
              </a:extLst>
            </p:cNvPr>
            <p:cNvSpPr/>
            <p:nvPr/>
          </p:nvSpPr>
          <p:spPr>
            <a:xfrm>
              <a:off x="6418765" y="1214860"/>
              <a:ext cx="393176" cy="5455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>
              <a:noAutofit/>
            </a:bodyPr>
            <a:lstStyle/>
            <a:p>
              <a:pPr algn="l">
                <a:lnSpc>
                  <a:spcPts val="900"/>
                </a:lnSpc>
                <a:buClr>
                  <a:schemeClr val="accent1"/>
                </a:buClr>
              </a:pPr>
              <a:r>
                <a:rPr lang="de-DE" sz="800" dirty="0">
                  <a:solidFill>
                    <a:schemeClr val="tx1"/>
                  </a:solidFill>
                </a:rPr>
                <a:t>R  57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G 193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B 205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609E89EC-96C2-290C-746E-97D80B8FB4D2}"/>
                </a:ext>
              </a:extLst>
            </p:cNvPr>
            <p:cNvSpPr/>
            <p:nvPr/>
          </p:nvSpPr>
          <p:spPr>
            <a:xfrm>
              <a:off x="6827857" y="1195128"/>
              <a:ext cx="285750" cy="504218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7B2EE16-D114-2D3B-C3C8-2E9E98821DF4}"/>
                </a:ext>
              </a:extLst>
            </p:cNvPr>
            <p:cNvSpPr/>
            <p:nvPr/>
          </p:nvSpPr>
          <p:spPr>
            <a:xfrm>
              <a:off x="7144829" y="1202849"/>
              <a:ext cx="393176" cy="5455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>
              <a:noAutofit/>
            </a:bodyPr>
            <a:lstStyle/>
            <a:p>
              <a:pPr algn="l">
                <a:lnSpc>
                  <a:spcPts val="900"/>
                </a:lnSpc>
                <a:buClr>
                  <a:schemeClr val="accent1"/>
                </a:buClr>
              </a:pPr>
              <a:r>
                <a:rPr lang="de-DE" sz="800" dirty="0">
                  <a:solidFill>
                    <a:schemeClr val="tx1"/>
                  </a:solidFill>
                </a:rPr>
                <a:t>R  178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G 210</a:t>
              </a:r>
              <a:br>
                <a:rPr lang="de-DE" sz="800" dirty="0">
                  <a:solidFill>
                    <a:schemeClr val="tx1"/>
                  </a:solidFill>
                </a:rPr>
              </a:br>
              <a:r>
                <a:rPr lang="de-DE" sz="800" dirty="0">
                  <a:solidFill>
                    <a:schemeClr val="tx1"/>
                  </a:solidFill>
                </a:rPr>
                <a:t>B 53</a:t>
              </a: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C546D630-6365-B952-1A5E-ED9EA0ED3241}"/>
              </a:ext>
            </a:extLst>
          </p:cNvPr>
          <p:cNvSpPr txBox="1"/>
          <p:nvPr userDrawn="1"/>
        </p:nvSpPr>
        <p:spPr>
          <a:xfrm>
            <a:off x="5309983" y="7168245"/>
            <a:ext cx="1086836" cy="2381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l">
              <a:lnSpc>
                <a:spcPts val="1960"/>
              </a:lnSpc>
              <a:buClr>
                <a:schemeClr val="accent1"/>
              </a:buClr>
              <a:buFontTx/>
              <a:buNone/>
            </a:pPr>
            <a:r>
              <a:rPr lang="de-DE" sz="1400" dirty="0"/>
              <a:t>Design Farben</a:t>
            </a:r>
          </a:p>
        </p:txBody>
      </p:sp>
    </p:spTree>
    <p:extLst>
      <p:ext uri="{BB962C8B-B14F-4D97-AF65-F5344CB8AC3E}">
        <p14:creationId xmlns:p14="http://schemas.microsoft.com/office/powerpoint/2010/main" val="3576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3" r:id="rId11"/>
    <p:sldLayoutId id="2147483678" r:id="rId12"/>
    <p:sldLayoutId id="2147483680" r:id="rId13"/>
    <p:sldLayoutId id="2147483665" r:id="rId14"/>
    <p:sldLayoutId id="2147483671" r:id="rId15"/>
    <p:sldLayoutId id="2147483664" r:id="rId16"/>
    <p:sldLayoutId id="2147483667" r:id="rId17"/>
    <p:sldLayoutId id="2147483670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</p:sldLayoutIdLs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orient="horz" pos="377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  <p15:guide id="9" orient="horz" pos="38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emf"/><Relationship Id="rId7" Type="http://schemas.microsoft.com/office/2007/relationships/hdphoto" Target="../media/hdphoto3.wdp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7.xml"/><Relationship Id="rId5" Type="http://schemas.openxmlformats.org/officeDocument/2006/relationships/hyperlink" Target="mailto:vorname.name@ise.fraunhofer.de" TargetMode="Externa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Maschine, Elektronik, Bautechnik, Stahl enthält.&#10;&#10;Automatisch generierte Beschreibung">
            <a:extLst>
              <a:ext uri="{FF2B5EF4-FFF2-40B4-BE49-F238E27FC236}">
                <a16:creationId xmlns:a16="http://schemas.microsoft.com/office/drawing/2014/main" id="{B515413F-1300-4993-E892-F3A085F4B8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23" r="-868"/>
          <a:stretch/>
        </p:blipFill>
        <p:spPr>
          <a:xfrm>
            <a:off x="0" y="-447400"/>
            <a:ext cx="12297878" cy="7305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80F881A-48BC-4B98-B8FD-D0EA69A31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5388" y="2822112"/>
            <a:ext cx="5916612" cy="3162763"/>
          </a:xfrm>
        </p:spPr>
        <p:txBody>
          <a:bodyPr/>
          <a:lstStyle/>
          <a:p>
            <a:r>
              <a:rPr lang="de-DE" noProof="0" dirty="0" err="1"/>
              <a:t>Mechanical</a:t>
            </a:r>
            <a:r>
              <a:rPr lang="de-DE" noProof="0" dirty="0"/>
              <a:t> </a:t>
            </a:r>
            <a:r>
              <a:rPr lang="de-DE" noProof="0" dirty="0" err="1"/>
              <a:t>Stability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PV Modules</a:t>
            </a:r>
          </a:p>
          <a:p>
            <a:pPr lvl="1"/>
            <a:r>
              <a:rPr lang="de-DE" noProof="0" dirty="0"/>
              <a:t>—</a:t>
            </a:r>
          </a:p>
          <a:p>
            <a:pPr lvl="2"/>
            <a:r>
              <a:rPr lang="de-DE" u="sng" noProof="0" dirty="0"/>
              <a:t>Jochen Markert</a:t>
            </a:r>
            <a:r>
              <a:rPr lang="de-DE" noProof="0" dirty="0"/>
              <a:t>, Frank Ensslen, Tobias Rist, Enzo Job, Ingrid Hädrich</a:t>
            </a:r>
            <a:r>
              <a:rPr lang="de-DE" dirty="0"/>
              <a:t> and </a:t>
            </a:r>
            <a:r>
              <a:rPr lang="de-DE" noProof="0" dirty="0"/>
              <a:t>Daniel Philipp</a:t>
            </a:r>
          </a:p>
          <a:p>
            <a:pPr lvl="2"/>
            <a:r>
              <a:rPr lang="de-DE" noProof="0" dirty="0"/>
              <a:t>SOPHIA-Workshop, Hasselt, 26.04.2024</a:t>
            </a:r>
          </a:p>
        </p:txBody>
      </p:sp>
      <p:pic>
        <p:nvPicPr>
          <p:cNvPr id="2" name="ise_rgb_modul">
            <a:extLst>
              <a:ext uri="{FF2B5EF4-FFF2-40B4-BE49-F238E27FC236}">
                <a16:creationId xmlns:a16="http://schemas.microsoft.com/office/drawing/2014/main" id="{45CF1037-B259-35F7-C73F-B01720556D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4" y="485775"/>
            <a:ext cx="2520000" cy="9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5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Glass Quality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D73285-5885-0E6C-95F7-F654166C5E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0213"/>
            <a:ext cx="3331801" cy="2397388"/>
          </a:xfrm>
        </p:spPr>
        <p:txBody>
          <a:bodyPr/>
          <a:lstStyle/>
          <a:p>
            <a:r>
              <a:rPr lang="de-DE" noProof="0" dirty="0"/>
              <a:t>Possible </a:t>
            </a:r>
            <a:r>
              <a:rPr lang="de-DE" noProof="0" dirty="0" err="1"/>
              <a:t>approaches</a:t>
            </a:r>
            <a:r>
              <a:rPr lang="de-DE" noProof="0" dirty="0"/>
              <a:t>:</a:t>
            </a:r>
          </a:p>
          <a:p>
            <a:pPr lvl="3"/>
            <a:r>
              <a:rPr lang="de-DE" noProof="0" dirty="0" err="1"/>
              <a:t>No</a:t>
            </a:r>
            <a:r>
              <a:rPr lang="de-DE" noProof="0" dirty="0"/>
              <a:t> </a:t>
            </a:r>
            <a:r>
              <a:rPr lang="de-DE" noProof="0" dirty="0" err="1"/>
              <a:t>direct</a:t>
            </a:r>
            <a:r>
              <a:rPr lang="de-DE" noProof="0" dirty="0"/>
              <a:t> </a:t>
            </a:r>
            <a:r>
              <a:rPr lang="de-DE" noProof="0" dirty="0" err="1"/>
              <a:t>determination</a:t>
            </a:r>
            <a:r>
              <a:rPr lang="de-DE" noProof="0" dirty="0"/>
              <a:t> (e.g. </a:t>
            </a:r>
            <a:r>
              <a:rPr lang="de-DE" noProof="0" dirty="0" err="1"/>
              <a:t>with</a:t>
            </a:r>
            <a:r>
              <a:rPr lang="de-DE" noProof="0" dirty="0"/>
              <a:t> 4-point-bending </a:t>
            </a:r>
            <a:r>
              <a:rPr lang="de-DE" noProof="0" dirty="0" err="1"/>
              <a:t>test</a:t>
            </a:r>
            <a:r>
              <a:rPr lang="de-DE" noProof="0" dirty="0"/>
              <a:t>) possible </a:t>
            </a:r>
            <a:r>
              <a:rPr lang="de-DE" dirty="0"/>
              <a:t>on </a:t>
            </a:r>
            <a:r>
              <a:rPr lang="de-DE" dirty="0" err="1"/>
              <a:t>laminate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noProof="0" dirty="0"/>
          </a:p>
          <a:p>
            <a:pPr lvl="3"/>
            <a:endParaRPr lang="de-DE" sz="1800" noProof="0" dirty="0"/>
          </a:p>
          <a:p>
            <a:pPr lvl="4"/>
            <a:endParaRPr lang="de-DE" noProof="0" dirty="0"/>
          </a:p>
          <a:p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Determination in PV Modules</a:t>
            </a:r>
          </a:p>
          <a:p>
            <a:endParaRPr lang="de-DE" noProof="0" dirty="0"/>
          </a:p>
        </p:txBody>
      </p:sp>
      <p:pic>
        <p:nvPicPr>
          <p:cNvPr id="5" name="Grafik 4" descr="Ein Bild, das Solarzelle, Rechteck, Solarenergie, Solarpanel enthält.&#10;&#10;Automatisch generierte Beschreibung">
            <a:extLst>
              <a:ext uri="{FF2B5EF4-FFF2-40B4-BE49-F238E27FC236}">
                <a16:creationId xmlns:a16="http://schemas.microsoft.com/office/drawing/2014/main" id="{0B3A83A0-4316-00F7-8336-FF85DBAE51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6845">
            <a:off x="7014100" y="608952"/>
            <a:ext cx="2588462" cy="5075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802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Glass Quality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D73285-5885-0E6C-95F7-F654166C5E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0213"/>
            <a:ext cx="3478623" cy="3616183"/>
          </a:xfrm>
        </p:spPr>
        <p:txBody>
          <a:bodyPr/>
          <a:lstStyle/>
          <a:p>
            <a:r>
              <a:rPr lang="de-DE" noProof="0" dirty="0"/>
              <a:t>Possible </a:t>
            </a:r>
            <a:r>
              <a:rPr lang="de-DE" noProof="0" dirty="0" err="1"/>
              <a:t>approaches</a:t>
            </a:r>
            <a:r>
              <a:rPr lang="de-DE" noProof="0" dirty="0"/>
              <a:t>:</a:t>
            </a:r>
          </a:p>
          <a:p>
            <a:pPr lvl="3"/>
            <a:r>
              <a:rPr lang="de-DE" noProof="0" dirty="0" err="1"/>
              <a:t>No</a:t>
            </a:r>
            <a:r>
              <a:rPr lang="de-DE" noProof="0" dirty="0"/>
              <a:t> </a:t>
            </a:r>
            <a:r>
              <a:rPr lang="de-DE" noProof="0" dirty="0" err="1"/>
              <a:t>direct</a:t>
            </a:r>
            <a:r>
              <a:rPr lang="de-DE" noProof="0" dirty="0"/>
              <a:t> </a:t>
            </a:r>
            <a:r>
              <a:rPr lang="de-DE" noProof="0" dirty="0" err="1"/>
              <a:t>determination</a:t>
            </a:r>
            <a:r>
              <a:rPr lang="de-DE" noProof="0" dirty="0"/>
              <a:t> (e.g. </a:t>
            </a:r>
            <a:r>
              <a:rPr lang="de-DE" noProof="0" dirty="0" err="1"/>
              <a:t>with</a:t>
            </a:r>
            <a:r>
              <a:rPr lang="de-DE" noProof="0" dirty="0"/>
              <a:t> 4-point-bending </a:t>
            </a:r>
            <a:r>
              <a:rPr lang="de-DE" noProof="0" dirty="0" err="1"/>
              <a:t>test</a:t>
            </a:r>
            <a:r>
              <a:rPr lang="de-DE" noProof="0" dirty="0"/>
              <a:t>) possible </a:t>
            </a:r>
            <a:r>
              <a:rPr lang="de-DE" dirty="0"/>
              <a:t>on </a:t>
            </a:r>
            <a:r>
              <a:rPr lang="de-DE" dirty="0" err="1"/>
              <a:t>laminate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noProof="0" dirty="0"/>
          </a:p>
          <a:p>
            <a:pPr lvl="3"/>
            <a:endParaRPr lang="de-DE" noProof="0" dirty="0"/>
          </a:p>
          <a:p>
            <a:pPr lvl="3"/>
            <a:r>
              <a:rPr lang="de-DE" noProof="0" dirty="0" err="1"/>
              <a:t>Fracture</a:t>
            </a:r>
            <a:r>
              <a:rPr lang="de-DE" noProof="0" dirty="0"/>
              <a:t> </a:t>
            </a:r>
            <a:r>
              <a:rPr lang="de-DE" noProof="0" dirty="0" err="1"/>
              <a:t>patterns</a:t>
            </a:r>
            <a:r>
              <a:rPr lang="de-DE" noProof="0" dirty="0"/>
              <a:t>: Qualitative </a:t>
            </a:r>
            <a:r>
              <a:rPr lang="de-DE" noProof="0" dirty="0" err="1"/>
              <a:t>classification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glass</a:t>
            </a:r>
            <a:r>
              <a:rPr lang="de-DE" noProof="0" dirty="0"/>
              <a:t> </a:t>
            </a:r>
            <a:r>
              <a:rPr lang="de-DE" noProof="0" dirty="0" err="1"/>
              <a:t>quality</a:t>
            </a:r>
            <a:endParaRPr lang="de-DE" noProof="0" dirty="0"/>
          </a:p>
          <a:p>
            <a:pPr lvl="3"/>
            <a:endParaRPr lang="de-DE" noProof="0" dirty="0"/>
          </a:p>
          <a:p>
            <a:pPr lvl="3"/>
            <a:endParaRPr lang="de-DE" sz="1800" noProof="0" dirty="0"/>
          </a:p>
          <a:p>
            <a:pPr lvl="4"/>
            <a:endParaRPr lang="de-DE" noProof="0" dirty="0"/>
          </a:p>
          <a:p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Determination in PV Modules</a:t>
            </a:r>
          </a:p>
          <a:p>
            <a:endParaRPr lang="de-DE" noProof="0" dirty="0"/>
          </a:p>
        </p:txBody>
      </p:sp>
      <p:graphicFrame>
        <p:nvGraphicFramePr>
          <p:cNvPr id="5" name="Tabelle 18">
            <a:extLst>
              <a:ext uri="{FF2B5EF4-FFF2-40B4-BE49-F238E27FC236}">
                <a16:creationId xmlns:a16="http://schemas.microsoft.com/office/drawing/2014/main" id="{3DCE7466-0FF6-4935-3791-C1FEE9084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438496"/>
              </p:ext>
            </p:extLst>
          </p:nvPr>
        </p:nvGraphicFramePr>
        <p:xfrm>
          <a:off x="4402891" y="228288"/>
          <a:ext cx="7669244" cy="593937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777592">
                  <a:extLst>
                    <a:ext uri="{9D8B030D-6E8A-4147-A177-3AD203B41FA5}">
                      <a16:colId xmlns:a16="http://schemas.microsoft.com/office/drawing/2014/main" val="899128675"/>
                    </a:ext>
                  </a:extLst>
                </a:gridCol>
                <a:gridCol w="3891652">
                  <a:extLst>
                    <a:ext uri="{9D8B030D-6E8A-4147-A177-3AD203B41FA5}">
                      <a16:colId xmlns:a16="http://schemas.microsoft.com/office/drawing/2014/main" val="4118147835"/>
                    </a:ext>
                  </a:extLst>
                </a:gridCol>
              </a:tblGrid>
              <a:tr h="4833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err="1">
                          <a:solidFill>
                            <a:schemeClr val="bg1"/>
                          </a:solidFill>
                        </a:rPr>
                        <a:t>Thermally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800" b="1" dirty="0" err="1">
                          <a:solidFill>
                            <a:schemeClr val="bg1"/>
                          </a:solidFill>
                        </a:rPr>
                        <a:t>Toughened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800" b="1" dirty="0" err="1">
                          <a:solidFill>
                            <a:schemeClr val="bg1"/>
                          </a:solidFill>
                        </a:rPr>
                        <a:t>Safety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 Glass (TTG)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79C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Heat </a:t>
                      </a:r>
                      <a:r>
                        <a:rPr lang="de-DE" sz="1800" b="1" dirty="0" err="1">
                          <a:solidFill>
                            <a:schemeClr val="bg1"/>
                          </a:solidFill>
                        </a:rPr>
                        <a:t>Strengthened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 Glass (HSG)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79C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273357"/>
                  </a:ext>
                </a:extLst>
              </a:tr>
              <a:tr h="184410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773763"/>
                  </a:ext>
                </a:extLst>
              </a:tr>
              <a:tr h="3455191">
                <a:tc>
                  <a:txBody>
                    <a:bodyPr/>
                    <a:lstStyle/>
                    <a:p>
                      <a:pPr marL="0" marR="0" lvl="3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9C7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Homogeneous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fine-grained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crack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9C7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Inhomogeneous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coarse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crack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larger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intact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areas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743218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2AD89883-F3AF-4412-87B0-27EB59E5D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66" r="4374"/>
          <a:stretch/>
        </p:blipFill>
        <p:spPr>
          <a:xfrm>
            <a:off x="5318862" y="901835"/>
            <a:ext cx="2327375" cy="150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FEAD97-7498-F636-81E0-379BCB117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50996" y="566040"/>
            <a:ext cx="1499796" cy="218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BE442AA-8860-C9C3-223B-EB2FBA32FA06}"/>
              </a:ext>
            </a:extLst>
          </p:cNvPr>
          <p:cNvSpPr txBox="1"/>
          <p:nvPr/>
        </p:nvSpPr>
        <p:spPr>
          <a:xfrm>
            <a:off x="5318862" y="2166398"/>
            <a:ext cx="218008" cy="23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b="1" dirty="0"/>
              <a:t>[1]</a:t>
            </a:r>
            <a:endParaRPr lang="en-US" sz="14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1C3B40-E81C-3EE6-7DAD-23AB256DA2AC}"/>
              </a:ext>
            </a:extLst>
          </p:cNvPr>
          <p:cNvSpPr txBox="1"/>
          <p:nvPr/>
        </p:nvSpPr>
        <p:spPr>
          <a:xfrm>
            <a:off x="9110490" y="2166398"/>
            <a:ext cx="218008" cy="23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b="1" dirty="0"/>
              <a:t>[1]</a:t>
            </a:r>
            <a:endParaRPr lang="en-US" sz="1400" b="1" dirty="0"/>
          </a:p>
        </p:txBody>
      </p:sp>
      <p:pic>
        <p:nvPicPr>
          <p:cNvPr id="12" name="Grafik 11" descr="Ein Bild, das Rechteck, Kunst enthält.&#10;&#10;Automatisch generierte Beschreibung">
            <a:extLst>
              <a:ext uri="{FF2B5EF4-FFF2-40B4-BE49-F238E27FC236}">
                <a16:creationId xmlns:a16="http://schemas.microsoft.com/office/drawing/2014/main" id="{08285367-9FF5-CAA3-B5F3-6BAEB76E45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927603" y="3357417"/>
            <a:ext cx="2546583" cy="2689750"/>
          </a:xfrm>
          <a:prstGeom prst="rect">
            <a:avLst/>
          </a:prstGeom>
        </p:spPr>
      </p:pic>
      <p:pic>
        <p:nvPicPr>
          <p:cNvPr id="13" name="Inhaltsplatzhalter 25" descr="Ein Bild, das Solarenergie, Solarpanel, Solarzelle, solar enthält.&#10;&#10;Automatisch generierte Beschreibung">
            <a:extLst>
              <a:ext uri="{FF2B5EF4-FFF2-40B4-BE49-F238E27FC236}">
                <a16:creationId xmlns:a16="http://schemas.microsoft.com/office/drawing/2014/main" id="{F05A8CBE-F5E4-668E-18EB-75804C07D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gray">
          <a:xfrm rot="5400000">
            <a:off x="5218967" y="3359497"/>
            <a:ext cx="2527164" cy="270501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4116467-3914-973F-5412-B1D0209A3A11}"/>
              </a:ext>
            </a:extLst>
          </p:cNvPr>
          <p:cNvSpPr txBox="1"/>
          <p:nvPr/>
        </p:nvSpPr>
        <p:spPr>
          <a:xfrm>
            <a:off x="3045940" y="6323019"/>
            <a:ext cx="92522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[1] Wagner, E. </a:t>
            </a:r>
            <a:r>
              <a:rPr lang="de-DE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Glasschäden</a:t>
            </a:r>
            <a:r>
              <a:rPr lang="de-DE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de-DE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Oberflächenbeschädigungen, Glasbrüche in Theorie und Praxis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2020.</a:t>
            </a:r>
          </a:p>
        </p:txBody>
      </p:sp>
      <p:pic>
        <p:nvPicPr>
          <p:cNvPr id="3" name="Grafik 2" descr="Ein Bild, das Rechteck, Kunst enthält.&#10;&#10;Automatisch generierte Beschreibung">
            <a:extLst>
              <a:ext uri="{FF2B5EF4-FFF2-40B4-BE49-F238E27FC236}">
                <a16:creationId xmlns:a16="http://schemas.microsoft.com/office/drawing/2014/main" id="{0E6B0178-67EF-27AF-84C5-EF52901DA2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927604" y="3357417"/>
            <a:ext cx="2546583" cy="268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nhaltsplatzhalter 25" descr="Ein Bild, das Solarenergie, Solarpanel, Solarzelle, solar enthält.&#10;&#10;Automatisch generierte Beschreibung">
            <a:extLst>
              <a:ext uri="{FF2B5EF4-FFF2-40B4-BE49-F238E27FC236}">
                <a16:creationId xmlns:a16="http://schemas.microsoft.com/office/drawing/2014/main" id="{A93E0694-372F-A621-C967-844F3C7801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gray">
          <a:xfrm rot="5400000">
            <a:off x="5218968" y="3359497"/>
            <a:ext cx="2527164" cy="270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91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Glass Quality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Determination in PV Modules</a:t>
            </a:r>
          </a:p>
          <a:p>
            <a:endParaRPr lang="de-DE" noProof="0" dirty="0"/>
          </a:p>
        </p:txBody>
      </p:sp>
      <p:pic>
        <p:nvPicPr>
          <p:cNvPr id="10" name="Grafik 9" descr="Ein Bild, das Laser, Magenta, Licht, rot enthält.&#10;&#10;Automatisch generierte Beschreibung">
            <a:extLst>
              <a:ext uri="{FF2B5EF4-FFF2-40B4-BE49-F238E27FC236}">
                <a16:creationId xmlns:a16="http://schemas.microsoft.com/office/drawing/2014/main" id="{ED13C698-FEBB-02A5-D42F-76740B2C1D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382" y="901133"/>
            <a:ext cx="6321600" cy="474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647375D-E118-F5D9-E169-B0772D533ECC}"/>
              </a:ext>
            </a:extLst>
          </p:cNvPr>
          <p:cNvSpPr txBox="1">
            <a:spLocks/>
          </p:cNvSpPr>
          <p:nvPr/>
        </p:nvSpPr>
        <p:spPr bwMode="gray">
          <a:xfrm>
            <a:off x="478198" y="1700213"/>
            <a:ext cx="3478623" cy="42255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Possible </a:t>
            </a:r>
            <a:r>
              <a:rPr lang="de-DE" dirty="0" err="1"/>
              <a:t>approaches</a:t>
            </a:r>
            <a:r>
              <a:rPr lang="de-DE" dirty="0"/>
              <a:t>:</a:t>
            </a:r>
          </a:p>
          <a:p>
            <a:pPr lvl="3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determination</a:t>
            </a:r>
            <a:r>
              <a:rPr lang="de-DE" dirty="0"/>
              <a:t> (e.g. </a:t>
            </a:r>
            <a:r>
              <a:rPr lang="de-DE" dirty="0" err="1"/>
              <a:t>with</a:t>
            </a:r>
            <a:r>
              <a:rPr lang="de-DE" dirty="0"/>
              <a:t> 4-point-bending </a:t>
            </a:r>
            <a:r>
              <a:rPr lang="de-DE" dirty="0" err="1"/>
              <a:t>test</a:t>
            </a:r>
            <a:r>
              <a:rPr lang="de-DE" dirty="0"/>
              <a:t>) possible on </a:t>
            </a:r>
            <a:r>
              <a:rPr lang="de-DE" dirty="0" err="1"/>
              <a:t>laminate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 err="1"/>
              <a:t>Fracture</a:t>
            </a:r>
            <a:r>
              <a:rPr lang="de-DE" dirty="0"/>
              <a:t> </a:t>
            </a:r>
            <a:r>
              <a:rPr lang="de-DE" dirty="0" err="1"/>
              <a:t>patterns</a:t>
            </a:r>
            <a:r>
              <a:rPr lang="de-DE" dirty="0"/>
              <a:t>: Qualitative </a:t>
            </a:r>
            <a:r>
              <a:rPr lang="de-DE" dirty="0" err="1"/>
              <a:t>classification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quality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 err="1"/>
              <a:t>Scattered</a:t>
            </a:r>
            <a:r>
              <a:rPr lang="de-DE" dirty="0"/>
              <a:t> light </a:t>
            </a:r>
            <a:r>
              <a:rPr lang="de-DE" dirty="0" err="1"/>
              <a:t>polariscope</a:t>
            </a:r>
            <a:r>
              <a:rPr lang="de-DE" dirty="0"/>
              <a:t>: Non-</a:t>
            </a:r>
            <a:r>
              <a:rPr lang="de-DE" dirty="0" err="1"/>
              <a:t>destructive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prestressing</a:t>
            </a:r>
            <a:r>
              <a:rPr lang="de-DE" dirty="0"/>
              <a:t> </a:t>
            </a:r>
          </a:p>
          <a:p>
            <a:pPr lvl="4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806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Glass Quality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Determination in PV Modules</a:t>
            </a:r>
          </a:p>
          <a:p>
            <a:endParaRPr lang="de-DE" noProof="0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2EEAADA5-D735-5E48-FA40-B49107781C9F}"/>
              </a:ext>
            </a:extLst>
          </p:cNvPr>
          <p:cNvSpPr/>
          <p:nvPr/>
        </p:nvSpPr>
        <p:spPr>
          <a:xfrm>
            <a:off x="5072072" y="130628"/>
            <a:ext cx="6844798" cy="3802739"/>
          </a:xfrm>
          <a:prstGeom prst="roundRect">
            <a:avLst/>
          </a:prstGeom>
          <a:noFill/>
          <a:ln w="38100">
            <a:solidFill>
              <a:srgbClr val="CCD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94FA258-B78D-8008-A6CB-BCDC000FC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462" y="342828"/>
            <a:ext cx="5418464" cy="341736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B53D7639-6D9E-2FF5-8BEB-BD08B9FBB3DB}"/>
              </a:ext>
            </a:extLst>
          </p:cNvPr>
          <p:cNvSpPr/>
          <p:nvPr/>
        </p:nvSpPr>
        <p:spPr>
          <a:xfrm>
            <a:off x="5072072" y="4693077"/>
            <a:ext cx="6763757" cy="1232899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1F4C0F-9000-5BA0-8D5D-A175B4832396}"/>
              </a:ext>
            </a:extLst>
          </p:cNvPr>
          <p:cNvSpPr txBox="1"/>
          <p:nvPr/>
        </p:nvSpPr>
        <p:spPr>
          <a:xfrm>
            <a:off x="6972426" y="4256881"/>
            <a:ext cx="1851148" cy="2564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b="1" dirty="0" err="1"/>
              <a:t>Prestressed</a:t>
            </a:r>
            <a:r>
              <a:rPr lang="de-DE" b="1" dirty="0"/>
              <a:t> Glass</a:t>
            </a:r>
            <a:endParaRPr lang="en-US" b="1" dirty="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19B228C-64FB-1025-1E0A-8B139D14F173}"/>
              </a:ext>
            </a:extLst>
          </p:cNvPr>
          <p:cNvCxnSpPr>
            <a:cxnSpLocks/>
          </p:cNvCxnSpPr>
          <p:nvPr/>
        </p:nvCxnSpPr>
        <p:spPr>
          <a:xfrm>
            <a:off x="5072072" y="4995989"/>
            <a:ext cx="6763757" cy="30822"/>
          </a:xfrm>
          <a:prstGeom prst="line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feil: nach links und rechts 31">
            <a:extLst>
              <a:ext uri="{FF2B5EF4-FFF2-40B4-BE49-F238E27FC236}">
                <a16:creationId xmlns:a16="http://schemas.microsoft.com/office/drawing/2014/main" id="{DFD0FBF2-A01B-E338-E7D1-A08D6CD9402C}"/>
              </a:ext>
            </a:extLst>
          </p:cNvPr>
          <p:cNvSpPr/>
          <p:nvPr/>
        </p:nvSpPr>
        <p:spPr>
          <a:xfrm>
            <a:off x="6652928" y="5139483"/>
            <a:ext cx="928647" cy="354506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3" name="Pfeil: nach links 32">
            <a:extLst>
              <a:ext uri="{FF2B5EF4-FFF2-40B4-BE49-F238E27FC236}">
                <a16:creationId xmlns:a16="http://schemas.microsoft.com/office/drawing/2014/main" id="{F5BF0D18-6652-36E3-5155-9045CDF4E204}"/>
              </a:ext>
            </a:extLst>
          </p:cNvPr>
          <p:cNvSpPr/>
          <p:nvPr/>
        </p:nvSpPr>
        <p:spPr>
          <a:xfrm>
            <a:off x="7177642" y="4703351"/>
            <a:ext cx="403933" cy="272090"/>
          </a:xfrm>
          <a:prstGeom prst="left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4" name="Pfeil: nach links 33">
            <a:extLst>
              <a:ext uri="{FF2B5EF4-FFF2-40B4-BE49-F238E27FC236}">
                <a16:creationId xmlns:a16="http://schemas.microsoft.com/office/drawing/2014/main" id="{AB394D7D-8735-F9AE-4EF4-D769BC3C6D20}"/>
              </a:ext>
            </a:extLst>
          </p:cNvPr>
          <p:cNvSpPr/>
          <p:nvPr/>
        </p:nvSpPr>
        <p:spPr>
          <a:xfrm flipH="1">
            <a:off x="6652928" y="4703351"/>
            <a:ext cx="403933" cy="272090"/>
          </a:xfrm>
          <a:prstGeom prst="left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5" name="Pfeil: nach links 34">
            <a:extLst>
              <a:ext uri="{FF2B5EF4-FFF2-40B4-BE49-F238E27FC236}">
                <a16:creationId xmlns:a16="http://schemas.microsoft.com/office/drawing/2014/main" id="{71924DD4-5BA5-AEF5-8038-34A09758B2EF}"/>
              </a:ext>
            </a:extLst>
          </p:cNvPr>
          <p:cNvSpPr/>
          <p:nvPr/>
        </p:nvSpPr>
        <p:spPr>
          <a:xfrm>
            <a:off x="7177642" y="5664472"/>
            <a:ext cx="403933" cy="272090"/>
          </a:xfrm>
          <a:prstGeom prst="left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6" name="Pfeil: nach links 35">
            <a:extLst>
              <a:ext uri="{FF2B5EF4-FFF2-40B4-BE49-F238E27FC236}">
                <a16:creationId xmlns:a16="http://schemas.microsoft.com/office/drawing/2014/main" id="{C321BB09-ECFB-F852-8E64-88FF0566D9C2}"/>
              </a:ext>
            </a:extLst>
          </p:cNvPr>
          <p:cNvSpPr/>
          <p:nvPr/>
        </p:nvSpPr>
        <p:spPr>
          <a:xfrm flipH="1">
            <a:off x="6652928" y="5664472"/>
            <a:ext cx="403933" cy="272090"/>
          </a:xfrm>
          <a:prstGeom prst="left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4E1E7F9-4DE9-90AC-112C-E0CAB3023A24}"/>
              </a:ext>
            </a:extLst>
          </p:cNvPr>
          <p:cNvSpPr txBox="1"/>
          <p:nvPr/>
        </p:nvSpPr>
        <p:spPr>
          <a:xfrm>
            <a:off x="8243145" y="4722369"/>
            <a:ext cx="2043508" cy="2564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b="1" dirty="0" err="1">
                <a:solidFill>
                  <a:srgbClr val="FF0000"/>
                </a:solidFill>
              </a:rPr>
              <a:t>Compressive</a:t>
            </a:r>
            <a:r>
              <a:rPr lang="de-DE" b="1" dirty="0">
                <a:solidFill>
                  <a:srgbClr val="FF0000"/>
                </a:solidFill>
              </a:rPr>
              <a:t> stress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4A39931-630A-B120-45A5-B86A9052AC36}"/>
              </a:ext>
            </a:extLst>
          </p:cNvPr>
          <p:cNvSpPr txBox="1"/>
          <p:nvPr/>
        </p:nvSpPr>
        <p:spPr>
          <a:xfrm>
            <a:off x="8243146" y="5659222"/>
            <a:ext cx="2043508" cy="2564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b="1" dirty="0" err="1">
                <a:solidFill>
                  <a:srgbClr val="FF0000"/>
                </a:solidFill>
              </a:rPr>
              <a:t>Compressive</a:t>
            </a:r>
            <a:r>
              <a:rPr lang="de-DE" b="1" dirty="0">
                <a:solidFill>
                  <a:srgbClr val="FF0000"/>
                </a:solidFill>
              </a:rPr>
              <a:t> stress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9040DBC-51B4-DF10-78A6-3BC35B15CEE7}"/>
              </a:ext>
            </a:extLst>
          </p:cNvPr>
          <p:cNvSpPr txBox="1"/>
          <p:nvPr/>
        </p:nvSpPr>
        <p:spPr>
          <a:xfrm>
            <a:off x="8345737" y="5201438"/>
            <a:ext cx="1406475" cy="2564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Tensile</a:t>
            </a:r>
            <a:r>
              <a:rPr lang="de-DE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stress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C999307-B9CD-B3DB-3151-D7B8AF66973C}"/>
              </a:ext>
            </a:extLst>
          </p:cNvPr>
          <p:cNvCxnSpPr>
            <a:cxnSpLocks/>
          </p:cNvCxnSpPr>
          <p:nvPr/>
        </p:nvCxnSpPr>
        <p:spPr>
          <a:xfrm>
            <a:off x="5072071" y="5599482"/>
            <a:ext cx="6763757" cy="30822"/>
          </a:xfrm>
          <a:prstGeom prst="line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6EBAEB65-71F1-966B-FCAB-006B0D256EBF}"/>
              </a:ext>
            </a:extLst>
          </p:cNvPr>
          <p:cNvSpPr txBox="1"/>
          <p:nvPr/>
        </p:nvSpPr>
        <p:spPr>
          <a:xfrm>
            <a:off x="6316694" y="1441243"/>
            <a:ext cx="509755" cy="23788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b="1" dirty="0"/>
              <a:t>Prism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4D02412-7BFD-66C8-073C-32DA368033EA}"/>
              </a:ext>
            </a:extLst>
          </p:cNvPr>
          <p:cNvSpPr txBox="1"/>
          <p:nvPr/>
        </p:nvSpPr>
        <p:spPr>
          <a:xfrm>
            <a:off x="6252573" y="460859"/>
            <a:ext cx="637995" cy="23788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b="1" dirty="0" err="1"/>
              <a:t>Camera</a:t>
            </a:r>
            <a:endParaRPr lang="de-DE" sz="14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76352-E1CA-645F-52A7-5DCE4CB4DA1D}"/>
              </a:ext>
            </a:extLst>
          </p:cNvPr>
          <p:cNvSpPr txBox="1"/>
          <p:nvPr/>
        </p:nvSpPr>
        <p:spPr>
          <a:xfrm>
            <a:off x="10015415" y="989810"/>
            <a:ext cx="439223" cy="23788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b="1" dirty="0"/>
              <a:t>Laser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BE8778F-F79A-C722-752C-D0BC85FCD482}"/>
              </a:ext>
            </a:extLst>
          </p:cNvPr>
          <p:cNvSpPr txBox="1"/>
          <p:nvPr/>
        </p:nvSpPr>
        <p:spPr>
          <a:xfrm>
            <a:off x="9867385" y="2322658"/>
            <a:ext cx="956993" cy="23788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b="1" dirty="0"/>
              <a:t>Laser beam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243A7D-171A-CF70-DBF1-2E81D3500B4F}"/>
              </a:ext>
            </a:extLst>
          </p:cNvPr>
          <p:cNvSpPr txBox="1"/>
          <p:nvPr/>
        </p:nvSpPr>
        <p:spPr>
          <a:xfrm>
            <a:off x="9819487" y="2922483"/>
            <a:ext cx="905697" cy="23788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b="1" dirty="0"/>
              <a:t>Glass </a:t>
            </a:r>
            <a:r>
              <a:rPr lang="de-DE" sz="1400" b="1" dirty="0" err="1"/>
              <a:t>pane</a:t>
            </a:r>
            <a:endParaRPr lang="de-DE" sz="14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9E045BF-8F5A-8379-45D8-E1186B0E4C33}"/>
              </a:ext>
            </a:extLst>
          </p:cNvPr>
          <p:cNvSpPr txBox="1"/>
          <p:nvPr/>
        </p:nvSpPr>
        <p:spPr>
          <a:xfrm>
            <a:off x="6282457" y="2164555"/>
            <a:ext cx="803105" cy="4943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sz="1400" b="1" dirty="0"/>
              <a:t>Coupling </a:t>
            </a:r>
            <a:br>
              <a:rPr lang="de-DE" sz="1400" b="1" dirty="0"/>
            </a:br>
            <a:r>
              <a:rPr lang="de-DE" sz="1400" b="1" dirty="0"/>
              <a:t>fluid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BCF95BA6-0DB2-2AA6-365C-8923E8072FEE}"/>
              </a:ext>
            </a:extLst>
          </p:cNvPr>
          <p:cNvSpPr txBox="1">
            <a:spLocks/>
          </p:cNvSpPr>
          <p:nvPr/>
        </p:nvSpPr>
        <p:spPr bwMode="gray">
          <a:xfrm>
            <a:off x="478198" y="1700213"/>
            <a:ext cx="3478623" cy="42255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Possible </a:t>
            </a:r>
            <a:r>
              <a:rPr lang="de-DE" dirty="0" err="1"/>
              <a:t>approaches</a:t>
            </a:r>
            <a:r>
              <a:rPr lang="de-DE" dirty="0"/>
              <a:t>:</a:t>
            </a:r>
          </a:p>
          <a:p>
            <a:pPr lvl="3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determination</a:t>
            </a:r>
            <a:r>
              <a:rPr lang="de-DE" dirty="0"/>
              <a:t> (e.g. </a:t>
            </a:r>
            <a:r>
              <a:rPr lang="de-DE" dirty="0" err="1"/>
              <a:t>with</a:t>
            </a:r>
            <a:r>
              <a:rPr lang="de-DE" dirty="0"/>
              <a:t> 4-point-bending </a:t>
            </a:r>
            <a:r>
              <a:rPr lang="de-DE" dirty="0" err="1"/>
              <a:t>test</a:t>
            </a:r>
            <a:r>
              <a:rPr lang="de-DE" dirty="0"/>
              <a:t>) possible on </a:t>
            </a:r>
            <a:r>
              <a:rPr lang="de-DE" dirty="0" err="1"/>
              <a:t>laminate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 err="1"/>
              <a:t>Fracture</a:t>
            </a:r>
            <a:r>
              <a:rPr lang="de-DE" dirty="0"/>
              <a:t> </a:t>
            </a:r>
            <a:r>
              <a:rPr lang="de-DE" dirty="0" err="1"/>
              <a:t>patterns</a:t>
            </a:r>
            <a:r>
              <a:rPr lang="de-DE" dirty="0"/>
              <a:t>: Qualitative </a:t>
            </a:r>
            <a:r>
              <a:rPr lang="de-DE" dirty="0" err="1"/>
              <a:t>classification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quality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 err="1"/>
              <a:t>Scattered</a:t>
            </a:r>
            <a:r>
              <a:rPr lang="de-DE" dirty="0"/>
              <a:t> light </a:t>
            </a:r>
            <a:r>
              <a:rPr lang="de-DE" dirty="0" err="1"/>
              <a:t>polariscope</a:t>
            </a:r>
            <a:r>
              <a:rPr lang="de-DE" dirty="0"/>
              <a:t>: Non-</a:t>
            </a:r>
            <a:r>
              <a:rPr lang="de-DE" dirty="0" err="1"/>
              <a:t>destructive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prestressing</a:t>
            </a:r>
            <a:r>
              <a:rPr lang="de-DE" dirty="0"/>
              <a:t> </a:t>
            </a:r>
          </a:p>
          <a:p>
            <a:pPr lvl="4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1709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2585301-2BAC-1D5C-E5B9-401F982F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738" y="1509712"/>
            <a:ext cx="6028628" cy="461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latin typeface="+mn-lt"/>
              </a:rPr>
              <a:t>Results</a:t>
            </a:r>
            <a:endParaRPr lang="de-DE" b="1" noProof="0" dirty="0">
              <a:latin typeface="+mn-l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Glass </a:t>
            </a:r>
            <a:r>
              <a:rPr lang="de-DE" dirty="0"/>
              <a:t>S</a:t>
            </a:r>
            <a:r>
              <a:rPr lang="de-DE" noProof="0" dirty="0" err="1"/>
              <a:t>amples</a:t>
            </a:r>
            <a:r>
              <a:rPr lang="de-DE" noProof="0" dirty="0"/>
              <a:t> – SCALP </a:t>
            </a:r>
            <a:r>
              <a:rPr lang="de-DE" noProof="0" dirty="0" err="1"/>
              <a:t>Measurements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4B50F19-0B32-F65C-8D25-4FA2371EF5CF}"/>
              </a:ext>
            </a:extLst>
          </p:cNvPr>
          <p:cNvSpPr txBox="1">
            <a:spLocks/>
          </p:cNvSpPr>
          <p:nvPr/>
        </p:nvSpPr>
        <p:spPr bwMode="gray">
          <a:xfrm>
            <a:off x="478198" y="1681508"/>
            <a:ext cx="5117059" cy="38983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30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type (360 x 360 mm</a:t>
            </a:r>
            <a:r>
              <a:rPr lang="de-DE" baseline="30000" dirty="0"/>
              <a:t>2</a:t>
            </a:r>
            <a:r>
              <a:rPr lang="de-DE" dirty="0"/>
              <a:t>)</a:t>
            </a:r>
          </a:p>
          <a:p>
            <a:pPr lvl="3"/>
            <a:r>
              <a:rPr lang="de-DE" dirty="0"/>
              <a:t>Float Glass, 3 mm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HSG, 4 mm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HSG </a:t>
            </a:r>
            <a:r>
              <a:rPr lang="de-DE" dirty="0" err="1"/>
              <a:t>structured</a:t>
            </a:r>
            <a:r>
              <a:rPr lang="de-DE" dirty="0"/>
              <a:t>, 4 mm</a:t>
            </a:r>
          </a:p>
          <a:p>
            <a:pPr lvl="3"/>
            <a:endParaRPr lang="de-DE" dirty="0"/>
          </a:p>
          <a:p>
            <a:pPr lvl="3"/>
            <a:r>
              <a:rPr lang="de-DE" dirty="0"/>
              <a:t>TTG, 3mm</a:t>
            </a:r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FC1E24-9501-4550-CCCD-C5DA6F6CFE8C}"/>
              </a:ext>
            </a:extLst>
          </p:cNvPr>
          <p:cNvSpPr txBox="1">
            <a:spLocks/>
          </p:cNvSpPr>
          <p:nvPr/>
        </p:nvSpPr>
        <p:spPr bwMode="gray">
          <a:xfrm>
            <a:off x="8185283" y="1509712"/>
            <a:ext cx="2416041" cy="287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SCALP Measurements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8" name="Grafik 7" descr="Ein Bild, das Boden, Gelände, Kunst, Im Haus enthält.&#10;&#10;Automatisch generierte Beschreibung">
            <a:extLst>
              <a:ext uri="{FF2B5EF4-FFF2-40B4-BE49-F238E27FC236}">
                <a16:creationId xmlns:a16="http://schemas.microsoft.com/office/drawing/2014/main" id="{305F4C1F-9967-3C14-B0A8-BC2C85CF0B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159" y="3989883"/>
            <a:ext cx="2703226" cy="202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Screenshot, Elektronik, Im Haus, Fernbedienung enthält.&#10;&#10;Automatisch generierte Beschreibung">
            <a:extLst>
              <a:ext uri="{FF2B5EF4-FFF2-40B4-BE49-F238E27FC236}">
                <a16:creationId xmlns:a16="http://schemas.microsoft.com/office/drawing/2014/main" id="{937D69AD-72B8-6979-871A-DB01F2BB57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902" y="2073708"/>
            <a:ext cx="2702400" cy="202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62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AB97273-004F-B5FE-3447-6F974908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296" y="1476000"/>
            <a:ext cx="6028628" cy="46152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7839FC-C085-CC94-F8AA-19AE2FF3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14" y="1476000"/>
            <a:ext cx="6028628" cy="461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 err="1">
                <a:latin typeface="+mn-lt"/>
              </a:rPr>
              <a:t>Results</a:t>
            </a:r>
            <a:endParaRPr lang="de-DE" b="1" noProof="0" dirty="0">
              <a:latin typeface="+mn-l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319318"/>
          </a:xfrm>
        </p:spPr>
        <p:txBody>
          <a:bodyPr/>
          <a:lstStyle/>
          <a:p>
            <a:r>
              <a:rPr lang="de-DE" noProof="0" dirty="0"/>
              <a:t>Glass </a:t>
            </a:r>
            <a:r>
              <a:rPr lang="de-DE" dirty="0"/>
              <a:t>S</a:t>
            </a:r>
            <a:r>
              <a:rPr lang="de-DE" noProof="0" dirty="0" err="1"/>
              <a:t>amples</a:t>
            </a:r>
            <a:r>
              <a:rPr lang="de-DE" noProof="0" dirty="0"/>
              <a:t> – SCALP </a:t>
            </a:r>
            <a:r>
              <a:rPr lang="de-DE" noProof="0" dirty="0" err="1"/>
              <a:t>Measurements</a:t>
            </a:r>
            <a:r>
              <a:rPr lang="de-DE" noProof="0" dirty="0"/>
              <a:t> + Double-Ring-Bending Test</a:t>
            </a:r>
            <a:r>
              <a:rPr lang="de-DE" dirty="0"/>
              <a:t> </a:t>
            </a:r>
            <a:endParaRPr lang="de-DE" noProof="0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20E464E-7630-2748-B3F9-A5B4A04650CE}"/>
              </a:ext>
            </a:extLst>
          </p:cNvPr>
          <p:cNvSpPr txBox="1">
            <a:spLocks/>
          </p:cNvSpPr>
          <p:nvPr/>
        </p:nvSpPr>
        <p:spPr bwMode="gray">
          <a:xfrm>
            <a:off x="1528121" y="1333717"/>
            <a:ext cx="2972386" cy="287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Double-ring-</a:t>
            </a:r>
            <a:r>
              <a:rPr lang="de-DE" dirty="0" err="1">
                <a:solidFill>
                  <a:schemeClr val="tx1"/>
                </a:solidFill>
              </a:rPr>
              <a:t>bending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A134BD-3D4D-D907-0870-F255E4B934CF}"/>
              </a:ext>
            </a:extLst>
          </p:cNvPr>
          <p:cNvSpPr txBox="1">
            <a:spLocks/>
          </p:cNvSpPr>
          <p:nvPr/>
        </p:nvSpPr>
        <p:spPr bwMode="gray">
          <a:xfrm>
            <a:off x="8185284" y="1333717"/>
            <a:ext cx="2368416" cy="287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SCALP measurements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Pfeil: eingekerbt nach rechts 4">
            <a:extLst>
              <a:ext uri="{FF2B5EF4-FFF2-40B4-BE49-F238E27FC236}">
                <a16:creationId xmlns:a16="http://schemas.microsoft.com/office/drawing/2014/main" id="{5D493E9B-3D48-68E4-2512-C5C7C1331FE1}"/>
              </a:ext>
            </a:extLst>
          </p:cNvPr>
          <p:cNvSpPr/>
          <p:nvPr/>
        </p:nvSpPr>
        <p:spPr>
          <a:xfrm rot="19358092" flipV="1">
            <a:off x="1269864" y="2857113"/>
            <a:ext cx="3639624" cy="1852978"/>
          </a:xfrm>
          <a:prstGeom prst="notchedRightArrow">
            <a:avLst/>
          </a:prstGeom>
          <a:solidFill>
            <a:schemeClr val="bg1">
              <a:lumMod val="65000"/>
              <a:alpha val="28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8" name="Pfeil: eingekerbt nach rechts 7">
            <a:extLst>
              <a:ext uri="{FF2B5EF4-FFF2-40B4-BE49-F238E27FC236}">
                <a16:creationId xmlns:a16="http://schemas.microsoft.com/office/drawing/2014/main" id="{0FF7ACC3-1C0D-2FD3-AB87-3AA1BFB1E7D3}"/>
              </a:ext>
            </a:extLst>
          </p:cNvPr>
          <p:cNvSpPr/>
          <p:nvPr/>
        </p:nvSpPr>
        <p:spPr>
          <a:xfrm rot="2241908">
            <a:off x="7432655" y="2757003"/>
            <a:ext cx="3639624" cy="1852978"/>
          </a:xfrm>
          <a:prstGeom prst="notchedRightArrow">
            <a:avLst/>
          </a:prstGeom>
          <a:solidFill>
            <a:schemeClr val="bg1">
              <a:lumMod val="65000"/>
              <a:alpha val="28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7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 err="1">
                <a:latin typeface="+mn-lt"/>
              </a:rPr>
              <a:t>Results</a:t>
            </a:r>
            <a:endParaRPr lang="de-DE" b="1" noProof="0" dirty="0">
              <a:latin typeface="+mn-l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PV Modules – SCALP </a:t>
            </a:r>
            <a:r>
              <a:rPr lang="de-DE" noProof="0" dirty="0" err="1"/>
              <a:t>Measurements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4B50F19-0B32-F65C-8D25-4FA2371EF5CF}"/>
              </a:ext>
            </a:extLst>
          </p:cNvPr>
          <p:cNvSpPr txBox="1">
            <a:spLocks/>
          </p:cNvSpPr>
          <p:nvPr/>
        </p:nvSpPr>
        <p:spPr bwMode="gray">
          <a:xfrm>
            <a:off x="478199" y="1679129"/>
            <a:ext cx="6196922" cy="3830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4 </a:t>
            </a:r>
            <a:r>
              <a:rPr lang="de-DE" dirty="0" err="1"/>
              <a:t>commercially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PV </a:t>
            </a:r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(~2 m</a:t>
            </a:r>
            <a:r>
              <a:rPr lang="de-DE" baseline="30000" dirty="0"/>
              <a:t>2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investigated</a:t>
            </a:r>
            <a:r>
              <a:rPr lang="de-DE" dirty="0"/>
              <a:t>: 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9E6A17-A374-E8DC-B1D8-5A435ADEF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220" y="757094"/>
            <a:ext cx="3187394" cy="501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45225B99-FCE6-41E5-5214-420DE6A61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35017"/>
              </p:ext>
            </p:extLst>
          </p:nvPr>
        </p:nvGraphicFramePr>
        <p:xfrm>
          <a:off x="485775" y="2654336"/>
          <a:ext cx="5910262" cy="121920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417955">
                  <a:extLst>
                    <a:ext uri="{9D8B030D-6E8A-4147-A177-3AD203B41FA5}">
                      <a16:colId xmlns:a16="http://schemas.microsoft.com/office/drawing/2014/main" val="1962901714"/>
                    </a:ext>
                  </a:extLst>
                </a:gridCol>
                <a:gridCol w="2077085">
                  <a:extLst>
                    <a:ext uri="{9D8B030D-6E8A-4147-A177-3AD203B41FA5}">
                      <a16:colId xmlns:a16="http://schemas.microsoft.com/office/drawing/2014/main" val="3718783001"/>
                    </a:ext>
                  </a:extLst>
                </a:gridCol>
                <a:gridCol w="2415222">
                  <a:extLst>
                    <a:ext uri="{9D8B030D-6E8A-4147-A177-3AD203B41FA5}">
                      <a16:colId xmlns:a16="http://schemas.microsoft.com/office/drawing/2014/main" val="22697366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Module Type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PV Module Design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Glass Thicknesses / mm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4752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Type 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Glas</a:t>
                      </a:r>
                      <a:r>
                        <a:rPr lang="en-GB" sz="1600" dirty="0">
                          <a:effectLst/>
                        </a:rPr>
                        <a:t>/</a:t>
                      </a:r>
                      <a:r>
                        <a:rPr lang="en-GB" sz="1600" dirty="0" err="1">
                          <a:effectLst/>
                        </a:rPr>
                        <a:t>Glas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2.0 / 2.0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974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Type 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Glas</a:t>
                      </a:r>
                      <a:r>
                        <a:rPr lang="en-GB" sz="1600" dirty="0">
                          <a:effectLst/>
                        </a:rPr>
                        <a:t>/</a:t>
                      </a:r>
                      <a:r>
                        <a:rPr lang="en-GB" sz="1600" dirty="0" err="1">
                          <a:effectLst/>
                        </a:rPr>
                        <a:t>Glas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1.6 / 1.6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8900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Type 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Glas</a:t>
                      </a:r>
                      <a:r>
                        <a:rPr lang="en-GB" sz="1600" dirty="0">
                          <a:effectLst/>
                        </a:rPr>
                        <a:t>/</a:t>
                      </a:r>
                      <a:r>
                        <a:rPr lang="en-GB" sz="1600" dirty="0" err="1">
                          <a:effectLst/>
                        </a:rPr>
                        <a:t>Glas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1.6 / 1.6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438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Type 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Glas</a:t>
                      </a:r>
                      <a:r>
                        <a:rPr lang="en-GB" sz="1600" dirty="0">
                          <a:effectLst/>
                        </a:rPr>
                        <a:t>/Backsheet (Ref.)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3.2 / -.-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5043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8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 err="1">
                <a:latin typeface="+mn-lt"/>
              </a:rPr>
              <a:t>Results</a:t>
            </a:r>
            <a:endParaRPr lang="de-DE" b="1" noProof="0" dirty="0">
              <a:latin typeface="+mn-l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PV Modules – SCALP </a:t>
            </a:r>
            <a:r>
              <a:rPr lang="de-DE" noProof="0" dirty="0" err="1"/>
              <a:t>Measurements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4B50F19-0B32-F65C-8D25-4FA2371EF5CF}"/>
              </a:ext>
            </a:extLst>
          </p:cNvPr>
          <p:cNvSpPr txBox="1">
            <a:spLocks/>
          </p:cNvSpPr>
          <p:nvPr/>
        </p:nvSpPr>
        <p:spPr bwMode="gray">
          <a:xfrm>
            <a:off x="478199" y="1679129"/>
            <a:ext cx="6196922" cy="3830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4 </a:t>
            </a:r>
            <a:r>
              <a:rPr lang="de-DE" dirty="0" err="1"/>
              <a:t>commercially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PV </a:t>
            </a:r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(~2 m</a:t>
            </a:r>
            <a:r>
              <a:rPr lang="de-DE" baseline="30000" dirty="0"/>
              <a:t>2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investigated</a:t>
            </a:r>
            <a:r>
              <a:rPr lang="de-DE" dirty="0"/>
              <a:t>: 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br>
              <a:rPr lang="en-US" dirty="0"/>
            </a:br>
            <a:endParaRPr lang="en-US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45225B99-FCE6-41E5-5214-420DE6A615BF}"/>
              </a:ext>
            </a:extLst>
          </p:cNvPr>
          <p:cNvGraphicFramePr>
            <a:graphicFrameLocks noGrp="1"/>
          </p:cNvGraphicFramePr>
          <p:nvPr/>
        </p:nvGraphicFramePr>
        <p:xfrm>
          <a:off x="485775" y="2654336"/>
          <a:ext cx="5910262" cy="121920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417955">
                  <a:extLst>
                    <a:ext uri="{9D8B030D-6E8A-4147-A177-3AD203B41FA5}">
                      <a16:colId xmlns:a16="http://schemas.microsoft.com/office/drawing/2014/main" val="1962901714"/>
                    </a:ext>
                  </a:extLst>
                </a:gridCol>
                <a:gridCol w="2077085">
                  <a:extLst>
                    <a:ext uri="{9D8B030D-6E8A-4147-A177-3AD203B41FA5}">
                      <a16:colId xmlns:a16="http://schemas.microsoft.com/office/drawing/2014/main" val="3718783001"/>
                    </a:ext>
                  </a:extLst>
                </a:gridCol>
                <a:gridCol w="2415222">
                  <a:extLst>
                    <a:ext uri="{9D8B030D-6E8A-4147-A177-3AD203B41FA5}">
                      <a16:colId xmlns:a16="http://schemas.microsoft.com/office/drawing/2014/main" val="22697366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Module Type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PV Module Design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Glass Thicknesses / mm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4752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Type 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Glas</a:t>
                      </a:r>
                      <a:r>
                        <a:rPr lang="en-GB" sz="1600" dirty="0">
                          <a:effectLst/>
                        </a:rPr>
                        <a:t>/</a:t>
                      </a:r>
                      <a:r>
                        <a:rPr lang="en-GB" sz="1600" dirty="0" err="1">
                          <a:effectLst/>
                        </a:rPr>
                        <a:t>Glas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2.0 / 2.0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974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Type 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Glas</a:t>
                      </a:r>
                      <a:r>
                        <a:rPr lang="en-GB" sz="1600" dirty="0">
                          <a:effectLst/>
                        </a:rPr>
                        <a:t>/</a:t>
                      </a:r>
                      <a:r>
                        <a:rPr lang="en-GB" sz="1600" dirty="0" err="1">
                          <a:effectLst/>
                        </a:rPr>
                        <a:t>Glas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1.6 / 1.6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8900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Type 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Glas</a:t>
                      </a:r>
                      <a:r>
                        <a:rPr lang="en-GB" sz="1600" dirty="0">
                          <a:effectLst/>
                        </a:rPr>
                        <a:t>/</a:t>
                      </a:r>
                      <a:r>
                        <a:rPr lang="en-GB" sz="1600" dirty="0" err="1">
                          <a:effectLst/>
                        </a:rPr>
                        <a:t>Glas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1.6 / 1.6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438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Type 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Glas</a:t>
                      </a:r>
                      <a:r>
                        <a:rPr lang="en-GB" sz="1600" dirty="0">
                          <a:effectLst/>
                        </a:rPr>
                        <a:t>/Backsheet (Ref.)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</a:rPr>
                        <a:t>3.2 / -.-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5043802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E23CF792-6E09-A9E8-F0D5-66E2BFABE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696" y="1316176"/>
            <a:ext cx="6028628" cy="46152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395C0118-C6DE-9794-B5B2-A85916F5B45A}"/>
              </a:ext>
            </a:extLst>
          </p:cNvPr>
          <p:cNvSpPr txBox="1">
            <a:spLocks/>
          </p:cNvSpPr>
          <p:nvPr/>
        </p:nvSpPr>
        <p:spPr bwMode="gray">
          <a:xfrm>
            <a:off x="478199" y="4243952"/>
            <a:ext cx="5910262" cy="14836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Measurement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stress:</a:t>
            </a:r>
          </a:p>
          <a:p>
            <a:pPr lvl="3"/>
            <a:r>
              <a:rPr lang="de-DE" dirty="0" err="1"/>
              <a:t>Measurable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panes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/>
              <a:t>1.6 mm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prestress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2 mm </a:t>
            </a:r>
            <a:r>
              <a:rPr lang="de-DE" dirty="0" err="1"/>
              <a:t>glass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9400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 err="1">
                <a:latin typeface="+mn-lt"/>
              </a:rPr>
              <a:t>Results</a:t>
            </a:r>
            <a:endParaRPr lang="de-DE" b="1" noProof="0" dirty="0">
              <a:latin typeface="+mn-l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319318"/>
          </a:xfrm>
        </p:spPr>
        <p:txBody>
          <a:bodyPr/>
          <a:lstStyle/>
          <a:p>
            <a:r>
              <a:rPr lang="de-DE" noProof="0" dirty="0"/>
              <a:t>PV Modules – </a:t>
            </a:r>
            <a:r>
              <a:rPr lang="de-DE" noProof="0" dirty="0" err="1"/>
              <a:t>Mechanical</a:t>
            </a:r>
            <a:r>
              <a:rPr lang="de-DE" noProof="0" dirty="0"/>
              <a:t> Load Tests </a:t>
            </a:r>
            <a:r>
              <a:rPr lang="de-DE" noProof="0" dirty="0" err="1"/>
              <a:t>Until</a:t>
            </a:r>
            <a:r>
              <a:rPr lang="de-DE" noProof="0" dirty="0"/>
              <a:t> </a:t>
            </a:r>
            <a:r>
              <a:rPr lang="de-DE" noProof="0" dirty="0" err="1"/>
              <a:t>Failure</a:t>
            </a:r>
            <a:endParaRPr lang="de-DE" noProof="0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4B50F19-0B32-F65C-8D25-4FA2371EF5CF}"/>
              </a:ext>
            </a:extLst>
          </p:cNvPr>
          <p:cNvSpPr txBox="1">
            <a:spLocks/>
          </p:cNvSpPr>
          <p:nvPr/>
        </p:nvSpPr>
        <p:spPr bwMode="gray">
          <a:xfrm>
            <a:off x="478199" y="1681508"/>
            <a:ext cx="4769472" cy="38983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ML Tests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in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direction</a:t>
            </a:r>
            <a:endParaRPr lang="de-DE" dirty="0"/>
          </a:p>
          <a:p>
            <a:pPr lvl="3"/>
            <a:r>
              <a:rPr lang="de-DE" dirty="0"/>
              <a:t>4-point </a:t>
            </a:r>
            <a:r>
              <a:rPr lang="de-DE" dirty="0" err="1"/>
              <a:t>fixation</a:t>
            </a:r>
            <a:r>
              <a:rPr lang="de-DE" dirty="0"/>
              <a:t> at 20 %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cross</a:t>
            </a:r>
            <a:r>
              <a:rPr lang="de-DE" dirty="0"/>
              <a:t> </a:t>
            </a:r>
            <a:r>
              <a:rPr lang="de-DE" dirty="0" err="1"/>
              <a:t>braces</a:t>
            </a:r>
            <a:endParaRPr lang="de-DE" dirty="0"/>
          </a:p>
          <a:p>
            <a:pPr lvl="4"/>
            <a:endParaRPr lang="de-DE" dirty="0"/>
          </a:p>
          <a:p>
            <a:pPr lvl="4"/>
            <a:r>
              <a:rPr lang="de-DE" dirty="0"/>
              <a:t>Free </a:t>
            </a:r>
            <a:r>
              <a:rPr lang="de-DE" dirty="0" err="1"/>
              <a:t>deflection</a:t>
            </a:r>
            <a:r>
              <a:rPr lang="de-DE" dirty="0"/>
              <a:t> </a:t>
            </a:r>
            <a:r>
              <a:rPr lang="de-DE" dirty="0" err="1"/>
              <a:t>allowed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 err="1"/>
              <a:t>Homogeneous</a:t>
            </a:r>
            <a:r>
              <a:rPr lang="de-DE" dirty="0"/>
              <a:t> </a:t>
            </a:r>
            <a:r>
              <a:rPr lang="de-DE" dirty="0" err="1"/>
              <a:t>load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endParaRPr lang="de-DE" dirty="0"/>
          </a:p>
          <a:p>
            <a:pPr lvl="3"/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6" name="Grafik 15" descr="Ein Bild, das Maschine, Bautechnik, Stahl, Elektrische Leitungen enthält.&#10;&#10;Automatisch generierte Beschreibung">
            <a:extLst>
              <a:ext uri="{FF2B5EF4-FFF2-40B4-BE49-F238E27FC236}">
                <a16:creationId xmlns:a16="http://schemas.microsoft.com/office/drawing/2014/main" id="{C743F162-308A-08D9-09D9-59F819E97C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774" y="1679129"/>
            <a:ext cx="5225143" cy="393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485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130C976-7C20-7513-708A-963902C19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590" y="1465200"/>
            <a:ext cx="6606373" cy="461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 err="1">
                <a:latin typeface="+mn-lt"/>
              </a:rPr>
              <a:t>Results</a:t>
            </a:r>
            <a:endParaRPr lang="de-DE" b="1" noProof="0" dirty="0">
              <a:latin typeface="+mn-l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PV Modules – </a:t>
            </a:r>
            <a:r>
              <a:rPr lang="de-DE" noProof="0" dirty="0" err="1"/>
              <a:t>Mechanical</a:t>
            </a:r>
            <a:r>
              <a:rPr lang="de-DE" noProof="0" dirty="0"/>
              <a:t> Load Tests </a:t>
            </a:r>
            <a:r>
              <a:rPr lang="de-DE" noProof="0" dirty="0" err="1"/>
              <a:t>Until</a:t>
            </a:r>
            <a:r>
              <a:rPr lang="de-DE" noProof="0" dirty="0"/>
              <a:t> </a:t>
            </a:r>
            <a:r>
              <a:rPr lang="de-DE" noProof="0" dirty="0" err="1"/>
              <a:t>Failure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4B50F19-0B32-F65C-8D25-4FA2371EF5CF}"/>
              </a:ext>
            </a:extLst>
          </p:cNvPr>
          <p:cNvSpPr txBox="1">
            <a:spLocks/>
          </p:cNvSpPr>
          <p:nvPr/>
        </p:nvSpPr>
        <p:spPr bwMode="gray">
          <a:xfrm>
            <a:off x="478199" y="1681508"/>
            <a:ext cx="4769472" cy="3006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Results</a:t>
            </a:r>
            <a:r>
              <a:rPr lang="de-DE" dirty="0"/>
              <a:t>:</a:t>
            </a:r>
          </a:p>
          <a:p>
            <a:pPr lvl="3"/>
            <a:r>
              <a:rPr lang="de-DE" dirty="0"/>
              <a:t>Module type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lowest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stress </a:t>
            </a:r>
            <a:r>
              <a:rPr lang="de-DE" dirty="0" err="1"/>
              <a:t>showed</a:t>
            </a:r>
            <a:r>
              <a:rPr lang="de-DE" dirty="0"/>
              <a:t> </a:t>
            </a:r>
            <a:r>
              <a:rPr lang="de-DE" dirty="0" err="1"/>
              <a:t>significantly</a:t>
            </a:r>
            <a:r>
              <a:rPr lang="de-DE" dirty="0"/>
              <a:t> </a:t>
            </a: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loads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/>
              <a:t>Module </a:t>
            </a:r>
            <a:r>
              <a:rPr lang="de-DE" dirty="0" err="1"/>
              <a:t>with</a:t>
            </a:r>
            <a:r>
              <a:rPr lang="de-DE" dirty="0"/>
              <a:t> 1.6 mm </a:t>
            </a:r>
            <a:r>
              <a:rPr lang="de-DE" dirty="0" err="1"/>
              <a:t>panes</a:t>
            </a:r>
            <a:r>
              <a:rPr lang="de-DE" dirty="0"/>
              <a:t> </a:t>
            </a:r>
            <a:r>
              <a:rPr lang="de-DE" dirty="0" err="1"/>
              <a:t>showed</a:t>
            </a:r>
            <a:r>
              <a:rPr lang="de-DE" dirty="0"/>
              <a:t> </a:t>
            </a:r>
            <a:r>
              <a:rPr lang="de-DE" dirty="0" err="1"/>
              <a:t>comparable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loads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3.2 mm TTG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3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Motivation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D73285-5885-0E6C-95F7-F654166C5E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0213"/>
            <a:ext cx="8477062" cy="3311484"/>
          </a:xfrm>
        </p:spPr>
        <p:txBody>
          <a:bodyPr/>
          <a:lstStyle/>
          <a:p>
            <a:r>
              <a:rPr lang="de-DE" noProof="0" dirty="0" err="1"/>
              <a:t>Increased</a:t>
            </a:r>
            <a:r>
              <a:rPr lang="de-DE" noProof="0" dirty="0"/>
              <a:t> </a:t>
            </a:r>
            <a:r>
              <a:rPr lang="de-DE" noProof="0" dirty="0" err="1"/>
              <a:t>number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inquiries</a:t>
            </a:r>
            <a:r>
              <a:rPr lang="de-DE" noProof="0" dirty="0"/>
              <a:t> </a:t>
            </a:r>
            <a:r>
              <a:rPr lang="de-DE" noProof="0" dirty="0" err="1"/>
              <a:t>concerning</a:t>
            </a:r>
            <a:r>
              <a:rPr lang="de-DE" noProof="0" dirty="0"/>
              <a:t> </a:t>
            </a:r>
            <a:r>
              <a:rPr lang="de-DE" noProof="0" dirty="0" err="1"/>
              <a:t>glass</a:t>
            </a:r>
            <a:r>
              <a:rPr lang="de-DE" noProof="0" dirty="0"/>
              <a:t> </a:t>
            </a:r>
            <a:r>
              <a:rPr lang="de-DE" noProof="0" dirty="0" err="1"/>
              <a:t>breakages</a:t>
            </a:r>
            <a:r>
              <a:rPr lang="de-DE" noProof="0" dirty="0"/>
              <a:t> in PV power plants </a:t>
            </a:r>
            <a:r>
              <a:rPr lang="de-DE" noProof="0" dirty="0" err="1"/>
              <a:t>from</a:t>
            </a:r>
            <a:r>
              <a:rPr lang="de-DE" noProof="0" dirty="0"/>
              <a:t> all </a:t>
            </a:r>
            <a:r>
              <a:rPr lang="de-DE" noProof="0" dirty="0" err="1"/>
              <a:t>over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world</a:t>
            </a:r>
            <a:endParaRPr lang="de-DE" noProof="0" dirty="0"/>
          </a:p>
          <a:p>
            <a:pPr lvl="3"/>
            <a:r>
              <a:rPr lang="de-DE" noProof="0" dirty="0" err="1"/>
              <a:t>Affected</a:t>
            </a:r>
            <a:r>
              <a:rPr lang="de-DE" noProof="0" dirty="0"/>
              <a:t> </a:t>
            </a:r>
            <a:r>
              <a:rPr lang="de-DE" noProof="0" dirty="0" err="1"/>
              <a:t>are</a:t>
            </a:r>
            <a:r>
              <a:rPr lang="de-DE" noProof="0" dirty="0"/>
              <a:t>: </a:t>
            </a:r>
          </a:p>
          <a:p>
            <a:pPr lvl="4"/>
            <a:endParaRPr lang="de-DE" noProof="0" dirty="0"/>
          </a:p>
          <a:p>
            <a:pPr lvl="4"/>
            <a:r>
              <a:rPr lang="de-DE" noProof="0" dirty="0" err="1"/>
              <a:t>Framed</a:t>
            </a:r>
            <a:r>
              <a:rPr lang="de-DE" noProof="0" dirty="0"/>
              <a:t>/</a:t>
            </a:r>
            <a:r>
              <a:rPr lang="de-DE" noProof="0" dirty="0" err="1"/>
              <a:t>unframed</a:t>
            </a:r>
            <a:r>
              <a:rPr lang="de-DE" noProof="0" dirty="0"/>
              <a:t> </a:t>
            </a:r>
            <a:r>
              <a:rPr lang="de-DE" noProof="0" dirty="0" err="1"/>
              <a:t>modules</a:t>
            </a:r>
            <a:r>
              <a:rPr lang="de-DE" noProof="0" dirty="0"/>
              <a:t> in different </a:t>
            </a:r>
            <a:r>
              <a:rPr lang="de-DE" noProof="0" dirty="0" err="1"/>
              <a:t>mounting</a:t>
            </a:r>
            <a:r>
              <a:rPr lang="de-DE" noProof="0" dirty="0"/>
              <a:t> </a:t>
            </a:r>
            <a:r>
              <a:rPr lang="de-DE" noProof="0" dirty="0" err="1"/>
              <a:t>confidurations</a:t>
            </a:r>
            <a:endParaRPr lang="de-DE" noProof="0" dirty="0"/>
          </a:p>
          <a:p>
            <a:pPr lvl="4"/>
            <a:r>
              <a:rPr lang="de-DE" noProof="0" dirty="0"/>
              <a:t>Module </a:t>
            </a:r>
            <a:r>
              <a:rPr lang="de-DE" noProof="0" dirty="0" err="1"/>
              <a:t>area</a:t>
            </a:r>
            <a:r>
              <a:rPr lang="de-DE" noProof="0" dirty="0"/>
              <a:t> &gt; 2 m</a:t>
            </a:r>
            <a:r>
              <a:rPr lang="de-DE" baseline="30000" noProof="0" dirty="0"/>
              <a:t>2</a:t>
            </a:r>
          </a:p>
          <a:p>
            <a:pPr lvl="4"/>
            <a:r>
              <a:rPr lang="de-DE" noProof="0" dirty="0"/>
              <a:t>Glass/</a:t>
            </a:r>
            <a:r>
              <a:rPr lang="de-DE" noProof="0" dirty="0" err="1"/>
              <a:t>glass</a:t>
            </a:r>
            <a:r>
              <a:rPr lang="de-DE" noProof="0" dirty="0"/>
              <a:t> </a:t>
            </a:r>
            <a:r>
              <a:rPr lang="de-DE" noProof="0" dirty="0" err="1"/>
              <a:t>designs</a:t>
            </a:r>
            <a:r>
              <a:rPr lang="de-DE" noProof="0" dirty="0"/>
              <a:t> </a:t>
            </a:r>
            <a:r>
              <a:rPr lang="de-DE" dirty="0" err="1"/>
              <a:t>with</a:t>
            </a:r>
            <a:r>
              <a:rPr lang="de-DE" noProof="0" dirty="0"/>
              <a:t> </a:t>
            </a:r>
            <a:r>
              <a:rPr lang="de-DE" noProof="0" dirty="0" err="1"/>
              <a:t>thicknesses</a:t>
            </a:r>
            <a:r>
              <a:rPr lang="de-DE" noProof="0" dirty="0"/>
              <a:t> ≤ 2.5 mm</a:t>
            </a:r>
          </a:p>
          <a:p>
            <a:pPr lvl="3"/>
            <a:endParaRPr lang="de-DE" noProof="0" dirty="0"/>
          </a:p>
          <a:p>
            <a:br>
              <a:rPr lang="de-DE" noProof="0" dirty="0"/>
            </a:br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Grafik 7" descr="Ein Bild, das solar, Solarenergie, Solarpanel, Solarzelle enthält.&#10;&#10;Automatisch generierte Beschreibung">
            <a:extLst>
              <a:ext uri="{FF2B5EF4-FFF2-40B4-BE49-F238E27FC236}">
                <a16:creationId xmlns:a16="http://schemas.microsoft.com/office/drawing/2014/main" id="{F354ECB1-28C1-2785-F66D-7E249F6203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17" y="4112663"/>
            <a:ext cx="2762483" cy="198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 descr="Ein Bild, das Solarenergie, Solarpanel, Solarzelle, Dish-Solaranlage enthält.&#10;&#10;Automatisch generierte Beschreibung">
            <a:extLst>
              <a:ext uri="{FF2B5EF4-FFF2-40B4-BE49-F238E27FC236}">
                <a16:creationId xmlns:a16="http://schemas.microsoft.com/office/drawing/2014/main" id="{9B873714-4149-C6CE-5563-E675FD9B1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67927" y="683333"/>
            <a:ext cx="3416971" cy="284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719CDD43-078A-30B8-95F7-9FB0D56756B7}"/>
              </a:ext>
            </a:extLst>
          </p:cNvPr>
          <p:cNvSpPr/>
          <p:nvPr/>
        </p:nvSpPr>
        <p:spPr>
          <a:xfrm>
            <a:off x="5806340" y="4554821"/>
            <a:ext cx="5991225" cy="1205932"/>
          </a:xfrm>
          <a:prstGeom prst="round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lvl="3" indent="0" algn="ctr">
              <a:buNone/>
            </a:pPr>
            <a:r>
              <a:rPr lang="en-US" b="1" dirty="0"/>
              <a:t>In contrast to mechanical failures in the past, problems occur after just a few months in the field</a:t>
            </a:r>
            <a:endParaRPr lang="de-DE" b="1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34590E5-CA23-96B8-EF88-2EBE16A1585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075709" y="4901981"/>
            <a:ext cx="522182" cy="57946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2B19330D-D8A4-0542-893A-578B6296E318}"/>
              </a:ext>
            </a:extLst>
          </p:cNvPr>
          <p:cNvSpPr txBox="1">
            <a:spLocks/>
          </p:cNvSpPr>
          <p:nvPr/>
        </p:nvSpPr>
        <p:spPr bwMode="gray">
          <a:xfrm>
            <a:off x="3597891" y="4605938"/>
            <a:ext cx="1809758" cy="5920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/>
              <a:t>Crack </a:t>
            </a:r>
            <a:r>
              <a:rPr lang="de-DE" dirty="0" err="1"/>
              <a:t>path</a:t>
            </a:r>
            <a:r>
              <a:rPr lang="de-DE" dirty="0"/>
              <a:t> (</a:t>
            </a:r>
            <a:r>
              <a:rPr lang="de-DE" dirty="0" err="1"/>
              <a:t>traced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69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Summary and Outlook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4B50F19-0B32-F65C-8D25-4FA2371EF5CF}"/>
              </a:ext>
            </a:extLst>
          </p:cNvPr>
          <p:cNvSpPr txBox="1">
            <a:spLocks/>
          </p:cNvSpPr>
          <p:nvPr/>
        </p:nvSpPr>
        <p:spPr bwMode="gray">
          <a:xfrm>
            <a:off x="478198" y="1681508"/>
            <a:ext cx="10901001" cy="392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  <a:p>
            <a:pPr lvl="3"/>
            <a:r>
              <a:rPr lang="de-DE" dirty="0"/>
              <a:t>SCALP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additional </a:t>
            </a:r>
            <a:r>
              <a:rPr lang="de-DE" dirty="0" err="1"/>
              <a:t>evaluation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in PV </a:t>
            </a:r>
            <a:r>
              <a:rPr lang="de-DE" dirty="0" err="1"/>
              <a:t>modules</a:t>
            </a:r>
            <a:endParaRPr lang="de-DE" dirty="0"/>
          </a:p>
          <a:p>
            <a:pPr lvl="3"/>
            <a:endParaRPr lang="de-DE" dirty="0">
              <a:highlight>
                <a:srgbClr val="FFFF00"/>
              </a:highlight>
            </a:endParaRPr>
          </a:p>
          <a:p>
            <a:pPr lvl="3"/>
            <a:r>
              <a:rPr lang="de-DE" dirty="0"/>
              <a:t>Glass </a:t>
            </a:r>
            <a:r>
              <a:rPr lang="de-DE" dirty="0" err="1"/>
              <a:t>surface</a:t>
            </a:r>
            <a:r>
              <a:rPr lang="de-DE" dirty="0"/>
              <a:t> stress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an </a:t>
            </a:r>
            <a:r>
              <a:rPr lang="de-DE" dirty="0" err="1"/>
              <a:t>influence</a:t>
            </a:r>
            <a:r>
              <a:rPr lang="de-DE" dirty="0"/>
              <a:t> on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load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PV </a:t>
            </a:r>
            <a:r>
              <a:rPr lang="de-DE" dirty="0" err="1"/>
              <a:t>modules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/>
              <a:t>The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expectation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1.6 mm </a:t>
            </a:r>
            <a:r>
              <a:rPr lang="de-DE" dirty="0" err="1"/>
              <a:t>panes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generally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stresses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thicker</a:t>
            </a:r>
            <a:r>
              <a:rPr lang="de-DE" dirty="0"/>
              <a:t> </a:t>
            </a:r>
            <a:r>
              <a:rPr lang="de-DE" dirty="0" err="1"/>
              <a:t>panes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not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verified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en-US" dirty="0"/>
              <a:t>With regard to homogeneous surface loads, no negative influence on the general module stability of thin glass modules could be observed in this series of tests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31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69FAB3-F139-4D43-A7C4-4D804D9FD1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479425" y="2255355"/>
            <a:ext cx="11233149" cy="2998000"/>
          </a:xfrm>
        </p:spPr>
        <p:txBody>
          <a:bodyPr/>
          <a:lstStyle/>
          <a:p>
            <a:r>
              <a:rPr lang="de-DE" noProof="0" dirty="0" err="1"/>
              <a:t>Thank</a:t>
            </a:r>
            <a:r>
              <a:rPr lang="de-DE" noProof="0" dirty="0"/>
              <a:t> </a:t>
            </a:r>
            <a:r>
              <a:rPr lang="de-DE" noProof="0" dirty="0" err="1"/>
              <a:t>you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your</a:t>
            </a:r>
            <a:r>
              <a:rPr lang="de-DE" noProof="0" dirty="0"/>
              <a:t> </a:t>
            </a:r>
          </a:p>
          <a:p>
            <a:r>
              <a:rPr lang="de-DE" noProof="0" dirty="0"/>
              <a:t>Attention</a:t>
            </a:r>
          </a:p>
          <a:p>
            <a:pPr lvl="1"/>
            <a:r>
              <a:rPr lang="de-DE" noProof="0" dirty="0"/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376898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D386BF06-4FE5-4ECB-9E48-683B65D8E9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8362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D386BF06-4FE5-4ECB-9E48-683B65D8E9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37DBD4C-23EA-4997-B274-B0674ADF01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479425" y="1700213"/>
            <a:ext cx="5916612" cy="3751412"/>
          </a:xfrm>
        </p:spPr>
        <p:txBody>
          <a:bodyPr/>
          <a:lstStyle/>
          <a:p>
            <a:r>
              <a:rPr lang="de-DE" noProof="0" dirty="0"/>
              <a:t>Contact</a:t>
            </a:r>
          </a:p>
          <a:p>
            <a:pPr lvl="1"/>
            <a:r>
              <a:rPr lang="de-DE" noProof="0" dirty="0"/>
              <a:t>—</a:t>
            </a:r>
          </a:p>
          <a:p>
            <a:pPr lvl="2"/>
            <a:r>
              <a:rPr lang="de-DE" noProof="0" dirty="0"/>
              <a:t>Jochen Markert (M. Sc.)</a:t>
            </a:r>
          </a:p>
          <a:p>
            <a:pPr lvl="2"/>
            <a:r>
              <a:rPr lang="de-DE" dirty="0"/>
              <a:t>Department</a:t>
            </a:r>
            <a:r>
              <a:rPr lang="de-DE" noProof="0" dirty="0"/>
              <a:t> Module </a:t>
            </a:r>
            <a:r>
              <a:rPr lang="de-DE" noProof="0" dirty="0" err="1"/>
              <a:t>Characterization</a:t>
            </a:r>
            <a:r>
              <a:rPr lang="de-DE" noProof="0" dirty="0"/>
              <a:t> and </a:t>
            </a:r>
            <a:r>
              <a:rPr lang="de-DE" dirty="0" err="1"/>
              <a:t>Reliability</a:t>
            </a:r>
            <a:endParaRPr lang="de-DE" noProof="0" dirty="0"/>
          </a:p>
          <a:p>
            <a:pPr lvl="2"/>
            <a:r>
              <a:rPr lang="de-DE" noProof="0" dirty="0"/>
              <a:t>Tel. +49 761 4588-5879</a:t>
            </a:r>
          </a:p>
          <a:p>
            <a:pPr lvl="2"/>
            <a:r>
              <a:rPr lang="de-DE" noProof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jochen.markert@ise.fraunhofer.de</a:t>
            </a:r>
            <a:endParaRPr lang="de-DE" noProof="0" dirty="0"/>
          </a:p>
          <a:p>
            <a:pPr lvl="2"/>
            <a:endParaRPr lang="de-DE" noProof="0" dirty="0"/>
          </a:p>
          <a:p>
            <a:pPr lvl="3"/>
            <a:r>
              <a:rPr lang="de-DE" noProof="0" dirty="0"/>
              <a:t>Fraunhofer ISE</a:t>
            </a:r>
          </a:p>
          <a:p>
            <a:pPr lvl="3"/>
            <a:r>
              <a:rPr lang="de-DE" noProof="0" dirty="0"/>
              <a:t>Heidenhofstraße 2</a:t>
            </a:r>
          </a:p>
          <a:p>
            <a:pPr lvl="3"/>
            <a:r>
              <a:rPr lang="de-DE" noProof="0" dirty="0"/>
              <a:t>79110 Freiburg</a:t>
            </a:r>
          </a:p>
          <a:p>
            <a:pPr lvl="3"/>
            <a:r>
              <a:rPr lang="de-DE" noProof="0" dirty="0"/>
              <a:t>www.ise.fraunhofer.de</a:t>
            </a:r>
          </a:p>
        </p:txBody>
      </p:sp>
    </p:spTree>
    <p:extLst>
      <p:ext uri="{BB962C8B-B14F-4D97-AF65-F5344CB8AC3E}">
        <p14:creationId xmlns:p14="http://schemas.microsoft.com/office/powerpoint/2010/main" val="1493152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References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445EFB-8D89-5212-9351-10A650E28429}"/>
              </a:ext>
            </a:extLst>
          </p:cNvPr>
          <p:cNvSpPr txBox="1">
            <a:spLocks/>
          </p:cNvSpPr>
          <p:nvPr/>
        </p:nvSpPr>
        <p:spPr bwMode="gray">
          <a:xfrm>
            <a:off x="479425" y="1700213"/>
            <a:ext cx="11233149" cy="357104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/>
              <a:t>[1]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Wagner, E.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Glasschäden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Oberflächenbeschädigungen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Glasbrüche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Theorie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und Praxis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5.,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überarbeitete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erweiterte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Auflage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Fraunhofer IRB Verlag: Stuttgart, 2020, ISBN 978-3-7388-0532-1.</a:t>
            </a:r>
          </a:p>
          <a:p>
            <a:pPr lvl="2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63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 err="1">
                <a:latin typeface="+mn-lt"/>
              </a:rPr>
              <a:t>Results</a:t>
            </a:r>
            <a:endParaRPr lang="de-DE" b="1" noProof="0" dirty="0">
              <a:latin typeface="+mn-l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PV Glass </a:t>
            </a:r>
            <a:r>
              <a:rPr lang="de-DE" dirty="0"/>
              <a:t>–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noProof="0" dirty="0"/>
              <a:t>ARC</a:t>
            </a:r>
          </a:p>
          <a:p>
            <a:endParaRPr lang="de-DE" noProof="0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4B50F19-0B32-F65C-8D25-4FA2371EF5CF}"/>
              </a:ext>
            </a:extLst>
          </p:cNvPr>
          <p:cNvSpPr txBox="1">
            <a:spLocks/>
          </p:cNvSpPr>
          <p:nvPr/>
        </p:nvSpPr>
        <p:spPr bwMode="gray">
          <a:xfrm>
            <a:off x="478199" y="1681508"/>
            <a:ext cx="4440564" cy="2679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Pane with ARC on only one side</a:t>
            </a:r>
          </a:p>
          <a:p>
            <a:pPr lvl="3"/>
            <a:r>
              <a:rPr lang="en-US" dirty="0"/>
              <a:t>15 measurement points on front and rear side</a:t>
            </a:r>
          </a:p>
          <a:p>
            <a:pPr lvl="3"/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580ED9C-1370-8B86-3E0D-ACD84BC852AF}"/>
              </a:ext>
            </a:extLst>
          </p:cNvPr>
          <p:cNvGrpSpPr/>
          <p:nvPr/>
        </p:nvGrpSpPr>
        <p:grpSpPr>
          <a:xfrm>
            <a:off x="5983104" y="1160333"/>
            <a:ext cx="5345597" cy="4024920"/>
            <a:chOff x="7571184" y="539741"/>
            <a:chExt cx="3315891" cy="2496671"/>
          </a:xfrm>
        </p:grpSpPr>
        <p:pic>
          <p:nvPicPr>
            <p:cNvPr id="9" name="Grafik 8" descr="Ein Bild, das Gelände, Sauberkeit, Maschine, draußen enthält.&#10;&#10;Automatisch generierte Beschreibung">
              <a:extLst>
                <a:ext uri="{FF2B5EF4-FFF2-40B4-BE49-F238E27FC236}">
                  <a16:creationId xmlns:a16="http://schemas.microsoft.com/office/drawing/2014/main" id="{D7B5A76B-AEFE-2A33-6B3A-CD13DFA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1184" y="539741"/>
              <a:ext cx="3315891" cy="24966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BD4D8B4-EECF-961E-A8F2-CC92DC53D65D}"/>
                </a:ext>
              </a:extLst>
            </p:cNvPr>
            <p:cNvSpPr/>
            <p:nvPr/>
          </p:nvSpPr>
          <p:spPr>
            <a:xfrm>
              <a:off x="7719830" y="965488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C1F2D74-5DED-3547-027B-4F92F11D71E9}"/>
                </a:ext>
              </a:extLst>
            </p:cNvPr>
            <p:cNvSpPr/>
            <p:nvPr/>
          </p:nvSpPr>
          <p:spPr>
            <a:xfrm>
              <a:off x="8439641" y="986009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E173A11-F924-760C-5998-4996C207254B}"/>
                </a:ext>
              </a:extLst>
            </p:cNvPr>
            <p:cNvSpPr/>
            <p:nvPr/>
          </p:nvSpPr>
          <p:spPr>
            <a:xfrm>
              <a:off x="9159452" y="10065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02ECC5B-A350-5569-BC17-E3357C122810}"/>
                </a:ext>
              </a:extLst>
            </p:cNvPr>
            <p:cNvSpPr/>
            <p:nvPr/>
          </p:nvSpPr>
          <p:spPr>
            <a:xfrm>
              <a:off x="9879263" y="1027052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83CD7EA-FD49-53DE-A6FE-8AF8841E514A}"/>
                </a:ext>
              </a:extLst>
            </p:cNvPr>
            <p:cNvSpPr/>
            <p:nvPr/>
          </p:nvSpPr>
          <p:spPr>
            <a:xfrm>
              <a:off x="10599075" y="10475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BDB07BE-81B6-5091-57AB-9C7D9E5B4AFD}"/>
                </a:ext>
              </a:extLst>
            </p:cNvPr>
            <p:cNvSpPr/>
            <p:nvPr/>
          </p:nvSpPr>
          <p:spPr>
            <a:xfrm>
              <a:off x="7972921" y="2393327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4C4C8653-9A47-17BD-D1B2-3BCF4BC9818B}"/>
                </a:ext>
              </a:extLst>
            </p:cNvPr>
            <p:cNvSpPr/>
            <p:nvPr/>
          </p:nvSpPr>
          <p:spPr>
            <a:xfrm>
              <a:off x="8543706" y="23613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0255BD2-2B06-51FE-2C59-E8D70EEB27A6}"/>
                </a:ext>
              </a:extLst>
            </p:cNvPr>
            <p:cNvSpPr/>
            <p:nvPr/>
          </p:nvSpPr>
          <p:spPr>
            <a:xfrm>
              <a:off x="9114491" y="2329359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6F49FC6-CDCE-7B60-3B69-3A50EDB96518}"/>
                </a:ext>
              </a:extLst>
            </p:cNvPr>
            <p:cNvSpPr/>
            <p:nvPr/>
          </p:nvSpPr>
          <p:spPr>
            <a:xfrm>
              <a:off x="9685276" y="2297375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5D41AF3-7EF2-0B48-3288-221398B056A8}"/>
                </a:ext>
              </a:extLst>
            </p:cNvPr>
            <p:cNvSpPr/>
            <p:nvPr/>
          </p:nvSpPr>
          <p:spPr>
            <a:xfrm>
              <a:off x="10256063" y="2265391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929A08A-04F8-D511-29CE-3E12B3D68172}"/>
                </a:ext>
              </a:extLst>
            </p:cNvPr>
            <p:cNvSpPr/>
            <p:nvPr/>
          </p:nvSpPr>
          <p:spPr>
            <a:xfrm>
              <a:off x="7854252" y="16982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D2CF615-0554-19BB-BAEB-02700216FD3C}"/>
                </a:ext>
              </a:extLst>
            </p:cNvPr>
            <p:cNvSpPr/>
            <p:nvPr/>
          </p:nvSpPr>
          <p:spPr>
            <a:xfrm>
              <a:off x="8495804" y="1682282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6744E498-1FD2-26CF-0159-3F1F869400CC}"/>
                </a:ext>
              </a:extLst>
            </p:cNvPr>
            <p:cNvSpPr/>
            <p:nvPr/>
          </p:nvSpPr>
          <p:spPr>
            <a:xfrm>
              <a:off x="9137356" y="1666290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A8334EBD-1A36-F53B-D8A2-A4D662CB5F13}"/>
                </a:ext>
              </a:extLst>
            </p:cNvPr>
            <p:cNvSpPr/>
            <p:nvPr/>
          </p:nvSpPr>
          <p:spPr>
            <a:xfrm>
              <a:off x="9778908" y="1650298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D109413-B2E9-A7B7-4AA2-41D76BD0C90A}"/>
                </a:ext>
              </a:extLst>
            </p:cNvPr>
            <p:cNvSpPr/>
            <p:nvPr/>
          </p:nvSpPr>
          <p:spPr>
            <a:xfrm>
              <a:off x="10420460" y="1634306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367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FF11BDF-35E5-C3B3-BE38-3E9ED8AEF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800" y="1476000"/>
            <a:ext cx="6028628" cy="461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 err="1">
                <a:latin typeface="+mn-lt"/>
              </a:rPr>
              <a:t>Results</a:t>
            </a:r>
            <a:endParaRPr lang="de-DE" b="1" noProof="0" dirty="0">
              <a:latin typeface="+mn-l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PV Glass </a:t>
            </a:r>
            <a:r>
              <a:rPr lang="de-DE" dirty="0"/>
              <a:t>–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noProof="0" dirty="0"/>
              <a:t>ARC</a:t>
            </a:r>
          </a:p>
          <a:p>
            <a:endParaRPr lang="de-DE" noProof="0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4B50F19-0B32-F65C-8D25-4FA2371EF5CF}"/>
              </a:ext>
            </a:extLst>
          </p:cNvPr>
          <p:cNvSpPr txBox="1">
            <a:spLocks/>
          </p:cNvSpPr>
          <p:nvPr/>
        </p:nvSpPr>
        <p:spPr bwMode="gray">
          <a:xfrm>
            <a:off x="478199" y="1681508"/>
            <a:ext cx="4440564" cy="48124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Pane with ARC on only one side</a:t>
            </a:r>
          </a:p>
          <a:p>
            <a:pPr lvl="3"/>
            <a:r>
              <a:rPr lang="en-US" dirty="0"/>
              <a:t>15 measurement points on front and rear side</a:t>
            </a:r>
          </a:p>
          <a:p>
            <a:pPr lvl="3"/>
            <a:endParaRPr lang="de-DE" dirty="0"/>
          </a:p>
          <a:p>
            <a:pPr lvl="3"/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ARC:</a:t>
            </a:r>
          </a:p>
          <a:p>
            <a:pPr lvl="4"/>
            <a:endParaRPr lang="de-DE" dirty="0"/>
          </a:p>
          <a:p>
            <a:pPr lvl="4"/>
            <a:r>
              <a:rPr lang="de-DE" dirty="0"/>
              <a:t>Higher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inaccuracy</a:t>
            </a:r>
            <a:r>
              <a:rPr lang="de-DE" dirty="0"/>
              <a:t> </a:t>
            </a:r>
          </a:p>
          <a:p>
            <a:pPr lvl="4"/>
            <a:endParaRPr lang="de-DE" dirty="0"/>
          </a:p>
          <a:p>
            <a:pPr lvl="4"/>
            <a:r>
              <a:rPr lang="de-DE" dirty="0" err="1"/>
              <a:t>Compressive</a:t>
            </a:r>
            <a:r>
              <a:rPr lang="de-DE" dirty="0"/>
              <a:t> stress </a:t>
            </a:r>
            <a:r>
              <a:rPr lang="de-DE" dirty="0" err="1"/>
              <a:t>slightly</a:t>
            </a:r>
            <a:r>
              <a:rPr lang="de-DE" dirty="0"/>
              <a:t> </a:t>
            </a:r>
            <a:r>
              <a:rPr lang="de-DE" dirty="0" err="1"/>
              <a:t>under-estimated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ARC </a:t>
            </a:r>
            <a:r>
              <a:rPr lang="de-DE" dirty="0" err="1"/>
              <a:t>coating</a:t>
            </a:r>
            <a:r>
              <a:rPr lang="de-DE" dirty="0">
                <a:sym typeface="Symbol" panose="05050102010706020507" pitchFamily="18" charset="2"/>
              </a:rPr>
              <a:t></a:t>
            </a:r>
            <a:br>
              <a:rPr lang="de-DE" dirty="0">
                <a:sym typeface="Symbol" panose="05050102010706020507" pitchFamily="18" charset="2"/>
              </a:rPr>
            </a:br>
            <a:r>
              <a:rPr lang="de-DE" dirty="0">
                <a:sym typeface="Symbol" panose="05050102010706020507" pitchFamily="18" charset="2"/>
              </a:rPr>
              <a:t> ≈ 10 MPa</a:t>
            </a:r>
            <a:endParaRPr lang="de-DE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5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Motivation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35B77DD-B46C-5E5D-72E9-68A8C8D3079F}"/>
              </a:ext>
            </a:extLst>
          </p:cNvPr>
          <p:cNvGrpSpPr/>
          <p:nvPr/>
        </p:nvGrpSpPr>
        <p:grpSpPr>
          <a:xfrm>
            <a:off x="6516414" y="2552122"/>
            <a:ext cx="2994687" cy="1969891"/>
            <a:chOff x="4938011" y="2681451"/>
            <a:chExt cx="2994687" cy="1969891"/>
          </a:xfrm>
          <a:solidFill>
            <a:srgbClr val="BB0056"/>
          </a:solidFill>
        </p:grpSpPr>
        <p:sp>
          <p:nvSpPr>
            <p:cNvPr id="15" name="Explosion: 14 Zacken 14">
              <a:extLst>
                <a:ext uri="{FF2B5EF4-FFF2-40B4-BE49-F238E27FC236}">
                  <a16:creationId xmlns:a16="http://schemas.microsoft.com/office/drawing/2014/main" id="{84AB6AD2-03DF-B623-CAE6-4B4B366A0BB3}"/>
                </a:ext>
              </a:extLst>
            </p:cNvPr>
            <p:cNvSpPr/>
            <p:nvPr/>
          </p:nvSpPr>
          <p:spPr>
            <a:xfrm>
              <a:off x="4938011" y="2681451"/>
              <a:ext cx="2994687" cy="1969891"/>
            </a:xfrm>
            <a:prstGeom prst="irregularSeal2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E739B93-8FCF-EF85-2F9C-A9761E99F758}"/>
                </a:ext>
              </a:extLst>
            </p:cNvPr>
            <p:cNvSpPr txBox="1"/>
            <p:nvPr/>
          </p:nvSpPr>
          <p:spPr>
            <a:xfrm>
              <a:off x="5581859" y="3439015"/>
              <a:ext cx="1509255" cy="5203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</a:t>
              </a:r>
              <a:r>
                <a:rPr lang="de-DE" sz="2200" b="1" dirty="0" err="1">
                  <a:solidFill>
                    <a:schemeClr val="bg1"/>
                  </a:solidFill>
                </a:rPr>
                <a:t>Breakage</a:t>
              </a:r>
              <a:endParaRPr lang="de-DE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 err="1"/>
              <a:t>Cause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Glass </a:t>
            </a:r>
            <a:r>
              <a:rPr lang="de-DE" noProof="0" dirty="0" err="1"/>
              <a:t>Breakage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8860EF9-A9CD-F266-1BD9-AF165C234D27}"/>
              </a:ext>
            </a:extLst>
          </p:cNvPr>
          <p:cNvSpPr/>
          <p:nvPr/>
        </p:nvSpPr>
        <p:spPr>
          <a:xfrm>
            <a:off x="8341621" y="4805078"/>
            <a:ext cx="2120400" cy="1004400"/>
          </a:xfrm>
          <a:prstGeom prst="ellipse">
            <a:avLst/>
          </a:prstGeom>
          <a:solidFill>
            <a:srgbClr val="1C3F52"/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F2F83D-9C77-7491-DABD-FC69E2F64BDE}"/>
              </a:ext>
            </a:extLst>
          </p:cNvPr>
          <p:cNvSpPr txBox="1"/>
          <p:nvPr/>
        </p:nvSpPr>
        <p:spPr>
          <a:xfrm>
            <a:off x="8669517" y="5050797"/>
            <a:ext cx="146460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Assembly Error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C2FC773-AA2E-813C-250E-D835C6264481}"/>
              </a:ext>
            </a:extLst>
          </p:cNvPr>
          <p:cNvSpPr/>
          <p:nvPr/>
        </p:nvSpPr>
        <p:spPr>
          <a:xfrm>
            <a:off x="5236959" y="4701269"/>
            <a:ext cx="2120400" cy="1004400"/>
          </a:xfrm>
          <a:prstGeom prst="ellipse">
            <a:avLst/>
          </a:prstGeom>
          <a:solidFill>
            <a:srgbClr val="1C3F52"/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E24CDA-D616-4DA3-22AF-46257F7532FD}"/>
              </a:ext>
            </a:extLst>
          </p:cNvPr>
          <p:cNvSpPr txBox="1"/>
          <p:nvPr/>
        </p:nvSpPr>
        <p:spPr>
          <a:xfrm>
            <a:off x="5689029" y="4935400"/>
            <a:ext cx="1216260" cy="874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Transport/ Handling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19906E0-C535-5901-9F51-DD2653B17CB5}"/>
              </a:ext>
            </a:extLst>
          </p:cNvPr>
          <p:cNvSpPr/>
          <p:nvPr/>
        </p:nvSpPr>
        <p:spPr>
          <a:xfrm>
            <a:off x="4070429" y="3051935"/>
            <a:ext cx="2120400" cy="1004400"/>
          </a:xfrm>
          <a:prstGeom prst="ellipse">
            <a:avLst/>
          </a:prstGeom>
          <a:solidFill>
            <a:srgbClr val="1C3F52"/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87BDCDE-52C2-BC84-BBA4-2A24A0D8E3F6}"/>
              </a:ext>
            </a:extLst>
          </p:cNvPr>
          <p:cNvSpPr txBox="1"/>
          <p:nvPr/>
        </p:nvSpPr>
        <p:spPr>
          <a:xfrm>
            <a:off x="4296591" y="3297654"/>
            <a:ext cx="1668076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4088112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Motivation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35B77DD-B46C-5E5D-72E9-68A8C8D3079F}"/>
              </a:ext>
            </a:extLst>
          </p:cNvPr>
          <p:cNvGrpSpPr/>
          <p:nvPr/>
        </p:nvGrpSpPr>
        <p:grpSpPr>
          <a:xfrm>
            <a:off x="6516414" y="2552122"/>
            <a:ext cx="2994687" cy="1969891"/>
            <a:chOff x="4938011" y="2681451"/>
            <a:chExt cx="2994687" cy="1969891"/>
          </a:xfrm>
          <a:solidFill>
            <a:srgbClr val="BB0056"/>
          </a:solidFill>
        </p:grpSpPr>
        <p:sp>
          <p:nvSpPr>
            <p:cNvPr id="15" name="Explosion: 14 Zacken 14">
              <a:extLst>
                <a:ext uri="{FF2B5EF4-FFF2-40B4-BE49-F238E27FC236}">
                  <a16:creationId xmlns:a16="http://schemas.microsoft.com/office/drawing/2014/main" id="{84AB6AD2-03DF-B623-CAE6-4B4B366A0BB3}"/>
                </a:ext>
              </a:extLst>
            </p:cNvPr>
            <p:cNvSpPr/>
            <p:nvPr/>
          </p:nvSpPr>
          <p:spPr>
            <a:xfrm>
              <a:off x="4938011" y="2681451"/>
              <a:ext cx="2994687" cy="1969891"/>
            </a:xfrm>
            <a:prstGeom prst="irregularSeal2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E739B93-8FCF-EF85-2F9C-A9761E99F758}"/>
                </a:ext>
              </a:extLst>
            </p:cNvPr>
            <p:cNvSpPr txBox="1"/>
            <p:nvPr/>
          </p:nvSpPr>
          <p:spPr>
            <a:xfrm>
              <a:off x="5581859" y="3439015"/>
              <a:ext cx="1509255" cy="5203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</a:t>
              </a:r>
              <a:r>
                <a:rPr lang="de-DE" sz="2200" b="1" dirty="0" err="1">
                  <a:solidFill>
                    <a:schemeClr val="bg1"/>
                  </a:solidFill>
                </a:rPr>
                <a:t>Breakage</a:t>
              </a:r>
              <a:endParaRPr lang="de-DE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 err="1"/>
              <a:t>Cause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Glass </a:t>
            </a:r>
            <a:r>
              <a:rPr lang="de-DE" noProof="0" dirty="0" err="1"/>
              <a:t>Breakage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8860EF9-A9CD-F266-1BD9-AF165C234D27}"/>
              </a:ext>
            </a:extLst>
          </p:cNvPr>
          <p:cNvSpPr/>
          <p:nvPr/>
        </p:nvSpPr>
        <p:spPr>
          <a:xfrm>
            <a:off x="8341621" y="4805078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F2F83D-9C77-7491-DABD-FC69E2F64BDE}"/>
              </a:ext>
            </a:extLst>
          </p:cNvPr>
          <p:cNvSpPr txBox="1"/>
          <p:nvPr/>
        </p:nvSpPr>
        <p:spPr>
          <a:xfrm>
            <a:off x="8669517" y="5050797"/>
            <a:ext cx="146460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Assembly Error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C2FC773-AA2E-813C-250E-D835C6264481}"/>
              </a:ext>
            </a:extLst>
          </p:cNvPr>
          <p:cNvSpPr/>
          <p:nvPr/>
        </p:nvSpPr>
        <p:spPr>
          <a:xfrm>
            <a:off x="5236959" y="4701269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E24CDA-D616-4DA3-22AF-46257F7532FD}"/>
              </a:ext>
            </a:extLst>
          </p:cNvPr>
          <p:cNvSpPr txBox="1"/>
          <p:nvPr/>
        </p:nvSpPr>
        <p:spPr>
          <a:xfrm>
            <a:off x="5689029" y="4935400"/>
            <a:ext cx="1216260" cy="874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Transport/ Handling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19906E0-C535-5901-9F51-DD2653B17CB5}"/>
              </a:ext>
            </a:extLst>
          </p:cNvPr>
          <p:cNvSpPr/>
          <p:nvPr/>
        </p:nvSpPr>
        <p:spPr>
          <a:xfrm>
            <a:off x="4070429" y="3051935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87BDCDE-52C2-BC84-BBA4-2A24A0D8E3F6}"/>
              </a:ext>
            </a:extLst>
          </p:cNvPr>
          <p:cNvSpPr txBox="1"/>
          <p:nvPr/>
        </p:nvSpPr>
        <p:spPr>
          <a:xfrm>
            <a:off x="4296591" y="3297654"/>
            <a:ext cx="1668076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2386760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Motivation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35B77DD-B46C-5E5D-72E9-68A8C8D3079F}"/>
              </a:ext>
            </a:extLst>
          </p:cNvPr>
          <p:cNvGrpSpPr/>
          <p:nvPr/>
        </p:nvGrpSpPr>
        <p:grpSpPr>
          <a:xfrm>
            <a:off x="6516414" y="2552122"/>
            <a:ext cx="2994687" cy="1969891"/>
            <a:chOff x="4938011" y="2681451"/>
            <a:chExt cx="2994687" cy="1969891"/>
          </a:xfrm>
          <a:solidFill>
            <a:srgbClr val="BB0056"/>
          </a:solidFill>
        </p:grpSpPr>
        <p:sp>
          <p:nvSpPr>
            <p:cNvPr id="15" name="Explosion: 14 Zacken 14">
              <a:extLst>
                <a:ext uri="{FF2B5EF4-FFF2-40B4-BE49-F238E27FC236}">
                  <a16:creationId xmlns:a16="http://schemas.microsoft.com/office/drawing/2014/main" id="{84AB6AD2-03DF-B623-CAE6-4B4B366A0BB3}"/>
                </a:ext>
              </a:extLst>
            </p:cNvPr>
            <p:cNvSpPr/>
            <p:nvPr/>
          </p:nvSpPr>
          <p:spPr>
            <a:xfrm>
              <a:off x="4938011" y="2681451"/>
              <a:ext cx="2994687" cy="1969891"/>
            </a:xfrm>
            <a:prstGeom prst="irregularSeal2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E739B93-8FCF-EF85-2F9C-A9761E99F758}"/>
                </a:ext>
              </a:extLst>
            </p:cNvPr>
            <p:cNvSpPr txBox="1"/>
            <p:nvPr/>
          </p:nvSpPr>
          <p:spPr>
            <a:xfrm>
              <a:off x="5581859" y="3439015"/>
              <a:ext cx="1509255" cy="5203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</a:t>
              </a:r>
              <a:r>
                <a:rPr lang="de-DE" sz="2200" b="1" dirty="0" err="1">
                  <a:solidFill>
                    <a:schemeClr val="bg1"/>
                  </a:solidFill>
                </a:rPr>
                <a:t>Breakage</a:t>
              </a:r>
              <a:endParaRPr lang="de-DE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 err="1"/>
              <a:t>Cause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Glass </a:t>
            </a:r>
            <a:r>
              <a:rPr lang="de-DE" noProof="0" dirty="0" err="1"/>
              <a:t>Breakage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8860EF9-A9CD-F266-1BD9-AF165C234D27}"/>
              </a:ext>
            </a:extLst>
          </p:cNvPr>
          <p:cNvSpPr/>
          <p:nvPr/>
        </p:nvSpPr>
        <p:spPr>
          <a:xfrm>
            <a:off x="8341621" y="4805078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F2F83D-9C77-7491-DABD-FC69E2F64BDE}"/>
              </a:ext>
            </a:extLst>
          </p:cNvPr>
          <p:cNvSpPr txBox="1"/>
          <p:nvPr/>
        </p:nvSpPr>
        <p:spPr>
          <a:xfrm>
            <a:off x="8669517" y="5050797"/>
            <a:ext cx="146460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Assembly Error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C2FC773-AA2E-813C-250E-D835C6264481}"/>
              </a:ext>
            </a:extLst>
          </p:cNvPr>
          <p:cNvSpPr/>
          <p:nvPr/>
        </p:nvSpPr>
        <p:spPr>
          <a:xfrm>
            <a:off x="5236959" y="4701269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E24CDA-D616-4DA3-22AF-46257F7532FD}"/>
              </a:ext>
            </a:extLst>
          </p:cNvPr>
          <p:cNvSpPr txBox="1"/>
          <p:nvPr/>
        </p:nvSpPr>
        <p:spPr>
          <a:xfrm>
            <a:off x="5689029" y="4935400"/>
            <a:ext cx="1216260" cy="874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Transport/ Handling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19906E0-C535-5901-9F51-DD2653B17CB5}"/>
              </a:ext>
            </a:extLst>
          </p:cNvPr>
          <p:cNvSpPr/>
          <p:nvPr/>
        </p:nvSpPr>
        <p:spPr>
          <a:xfrm>
            <a:off x="4070429" y="3051935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87BDCDE-52C2-BC84-BBA4-2A24A0D8E3F6}"/>
              </a:ext>
            </a:extLst>
          </p:cNvPr>
          <p:cNvSpPr txBox="1"/>
          <p:nvPr/>
        </p:nvSpPr>
        <p:spPr>
          <a:xfrm>
            <a:off x="4296591" y="3297654"/>
            <a:ext cx="1668076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Environmental Impact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FA92F5F1-8BD0-3460-8321-2858D00646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0213"/>
            <a:ext cx="3695991" cy="1787990"/>
          </a:xfrm>
        </p:spPr>
        <p:txBody>
          <a:bodyPr/>
          <a:lstStyle/>
          <a:p>
            <a:r>
              <a:rPr lang="de-DE" noProof="0" dirty="0" err="1"/>
              <a:t>Contradictory</a:t>
            </a:r>
            <a:r>
              <a:rPr lang="de-DE" noProof="0" dirty="0"/>
              <a:t> </a:t>
            </a:r>
            <a:r>
              <a:rPr lang="de-DE" noProof="0" dirty="0" err="1"/>
              <a:t>development</a:t>
            </a:r>
            <a:r>
              <a:rPr lang="de-DE" noProof="0" dirty="0"/>
              <a:t> in PV </a:t>
            </a:r>
            <a:r>
              <a:rPr lang="de-DE" noProof="0" dirty="0" err="1"/>
              <a:t>industry</a:t>
            </a:r>
            <a:r>
              <a:rPr lang="de-DE" noProof="0" dirty="0"/>
              <a:t> </a:t>
            </a:r>
          </a:p>
          <a:p>
            <a:pPr lvl="3"/>
            <a:r>
              <a:rPr lang="en-US" noProof="0" dirty="0"/>
              <a:t>Trend towards larger modules with ever thinner glass</a:t>
            </a:r>
            <a:endParaRPr lang="de-DE" noProof="0" dirty="0"/>
          </a:p>
          <a:p>
            <a:endParaRPr lang="de-DE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AA7D468-81D3-A9BC-BFDD-78A632CD959B}"/>
              </a:ext>
            </a:extLst>
          </p:cNvPr>
          <p:cNvGrpSpPr/>
          <p:nvPr/>
        </p:nvGrpSpPr>
        <p:grpSpPr>
          <a:xfrm>
            <a:off x="9761855" y="2559117"/>
            <a:ext cx="2120400" cy="1004400"/>
            <a:chOff x="8110684" y="2633770"/>
            <a:chExt cx="1583872" cy="751115"/>
          </a:xfrm>
          <a:solidFill>
            <a:srgbClr val="1C3F52"/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1CFC1E1-D347-A2F9-EC2A-D494B2A25E32}"/>
                </a:ext>
              </a:extLst>
            </p:cNvPr>
            <p:cNvSpPr/>
            <p:nvPr/>
          </p:nvSpPr>
          <p:spPr>
            <a:xfrm>
              <a:off x="8110684" y="2633770"/>
              <a:ext cx="1583872" cy="751115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C1FFD13-3442-D495-A282-A834B01ECF23}"/>
                </a:ext>
              </a:extLst>
            </p:cNvPr>
            <p:cNvSpPr txBox="1"/>
            <p:nvPr/>
          </p:nvSpPr>
          <p:spPr>
            <a:xfrm>
              <a:off x="8355613" y="2913426"/>
              <a:ext cx="1094015" cy="19180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b="1" dirty="0">
                  <a:solidFill>
                    <a:schemeClr val="bg1"/>
                  </a:solidFill>
                </a:rPr>
                <a:t>Module Area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8CA31B8-9B24-94D3-D2AE-83E236569B91}"/>
              </a:ext>
            </a:extLst>
          </p:cNvPr>
          <p:cNvGrpSpPr/>
          <p:nvPr/>
        </p:nvGrpSpPr>
        <p:grpSpPr>
          <a:xfrm>
            <a:off x="7969352" y="829791"/>
            <a:ext cx="2120400" cy="1004400"/>
            <a:chOff x="6159463" y="1369658"/>
            <a:chExt cx="2120400" cy="1004400"/>
          </a:xfrm>
          <a:solidFill>
            <a:srgbClr val="1C3F52"/>
          </a:solidFill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019A648-EA6A-6AEA-E908-42159D183326}"/>
                </a:ext>
              </a:extLst>
            </p:cNvPr>
            <p:cNvSpPr/>
            <p:nvPr/>
          </p:nvSpPr>
          <p:spPr>
            <a:xfrm>
              <a:off x="6159463" y="1369658"/>
              <a:ext cx="2120400" cy="1004400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A66E71F-9670-119A-1DAD-D0407B7246D5}"/>
                </a:ext>
              </a:extLst>
            </p:cNvPr>
            <p:cNvSpPr txBox="1"/>
            <p:nvPr/>
          </p:nvSpPr>
          <p:spPr>
            <a:xfrm>
              <a:off x="6684308" y="1591087"/>
              <a:ext cx="1070710" cy="51296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b="1" dirty="0">
                  <a:solidFill>
                    <a:schemeClr val="bg1"/>
                  </a:solidFill>
                </a:rPr>
                <a:t>Glass </a:t>
              </a:r>
              <a:r>
                <a:rPr lang="de-DE" b="1" dirty="0" err="1">
                  <a:solidFill>
                    <a:schemeClr val="bg1"/>
                  </a:solidFill>
                </a:rPr>
                <a:t>Thickness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BEFFC7A-ED19-7A73-5CA9-26E421BC2289}"/>
              </a:ext>
            </a:extLst>
          </p:cNvPr>
          <p:cNvSpPr txBox="1"/>
          <p:nvPr/>
        </p:nvSpPr>
        <p:spPr>
          <a:xfrm>
            <a:off x="9972059" y="3701888"/>
            <a:ext cx="1910195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b="1" dirty="0"/>
              <a:t>Trend </a:t>
            </a:r>
            <a:r>
              <a:rPr lang="de-DE" b="1" dirty="0" err="1"/>
              <a:t>to</a:t>
            </a:r>
            <a:r>
              <a:rPr lang="de-DE" b="1" dirty="0"/>
              <a:t> ≥ 3 m</a:t>
            </a:r>
            <a:r>
              <a:rPr lang="de-DE" b="1" baseline="30000" dirty="0"/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35FA66A-4D75-3FF4-63D1-1600F9C5085A}"/>
              </a:ext>
            </a:extLst>
          </p:cNvPr>
          <p:cNvSpPr txBox="1"/>
          <p:nvPr/>
        </p:nvSpPr>
        <p:spPr>
          <a:xfrm>
            <a:off x="8263234" y="1935959"/>
            <a:ext cx="2120400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b="1" dirty="0"/>
              <a:t>Trend </a:t>
            </a:r>
            <a:r>
              <a:rPr lang="de-DE" b="1" dirty="0" err="1"/>
              <a:t>to</a:t>
            </a:r>
            <a:r>
              <a:rPr lang="de-DE" b="1" dirty="0"/>
              <a:t> ≤ 2 mm</a:t>
            </a:r>
          </a:p>
        </p:txBody>
      </p:sp>
    </p:spTree>
    <p:extLst>
      <p:ext uri="{BB962C8B-B14F-4D97-AF65-F5344CB8AC3E}">
        <p14:creationId xmlns:p14="http://schemas.microsoft.com/office/powerpoint/2010/main" val="249354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Motivation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35B77DD-B46C-5E5D-72E9-68A8C8D3079F}"/>
              </a:ext>
            </a:extLst>
          </p:cNvPr>
          <p:cNvGrpSpPr/>
          <p:nvPr/>
        </p:nvGrpSpPr>
        <p:grpSpPr>
          <a:xfrm>
            <a:off x="6516414" y="2552122"/>
            <a:ext cx="2994687" cy="1969891"/>
            <a:chOff x="4938011" y="2681451"/>
            <a:chExt cx="2994687" cy="1969891"/>
          </a:xfrm>
          <a:solidFill>
            <a:srgbClr val="BB0056"/>
          </a:solidFill>
        </p:grpSpPr>
        <p:sp>
          <p:nvSpPr>
            <p:cNvPr id="15" name="Explosion: 14 Zacken 14">
              <a:extLst>
                <a:ext uri="{FF2B5EF4-FFF2-40B4-BE49-F238E27FC236}">
                  <a16:creationId xmlns:a16="http://schemas.microsoft.com/office/drawing/2014/main" id="{84AB6AD2-03DF-B623-CAE6-4B4B366A0BB3}"/>
                </a:ext>
              </a:extLst>
            </p:cNvPr>
            <p:cNvSpPr/>
            <p:nvPr/>
          </p:nvSpPr>
          <p:spPr>
            <a:xfrm>
              <a:off x="4938011" y="2681451"/>
              <a:ext cx="2994687" cy="1969891"/>
            </a:xfrm>
            <a:prstGeom prst="irregularSeal2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E739B93-8FCF-EF85-2F9C-A9761E99F758}"/>
                </a:ext>
              </a:extLst>
            </p:cNvPr>
            <p:cNvSpPr txBox="1"/>
            <p:nvPr/>
          </p:nvSpPr>
          <p:spPr>
            <a:xfrm>
              <a:off x="5581859" y="3439015"/>
              <a:ext cx="1509255" cy="5203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</a:t>
              </a:r>
              <a:r>
                <a:rPr lang="de-DE" sz="2200" b="1" dirty="0" err="1">
                  <a:solidFill>
                    <a:schemeClr val="bg1"/>
                  </a:solidFill>
                </a:rPr>
                <a:t>Breakage</a:t>
              </a:r>
              <a:endParaRPr lang="de-DE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 err="1"/>
              <a:t>Cause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Glass </a:t>
            </a:r>
            <a:r>
              <a:rPr lang="de-DE" noProof="0" dirty="0" err="1"/>
              <a:t>Breakage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8860EF9-A9CD-F266-1BD9-AF165C234D27}"/>
              </a:ext>
            </a:extLst>
          </p:cNvPr>
          <p:cNvSpPr/>
          <p:nvPr/>
        </p:nvSpPr>
        <p:spPr>
          <a:xfrm>
            <a:off x="8341621" y="4805078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F2F83D-9C77-7491-DABD-FC69E2F64BDE}"/>
              </a:ext>
            </a:extLst>
          </p:cNvPr>
          <p:cNvSpPr txBox="1"/>
          <p:nvPr/>
        </p:nvSpPr>
        <p:spPr>
          <a:xfrm>
            <a:off x="8669517" y="5050797"/>
            <a:ext cx="146460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Assembly Error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C2FC773-AA2E-813C-250E-D835C6264481}"/>
              </a:ext>
            </a:extLst>
          </p:cNvPr>
          <p:cNvSpPr/>
          <p:nvPr/>
        </p:nvSpPr>
        <p:spPr>
          <a:xfrm>
            <a:off x="5236959" y="4701269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E24CDA-D616-4DA3-22AF-46257F7532FD}"/>
              </a:ext>
            </a:extLst>
          </p:cNvPr>
          <p:cNvSpPr txBox="1"/>
          <p:nvPr/>
        </p:nvSpPr>
        <p:spPr>
          <a:xfrm>
            <a:off x="5689029" y="4935400"/>
            <a:ext cx="1216260" cy="874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Transport/ Handling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19906E0-C535-5901-9F51-DD2653B17CB5}"/>
              </a:ext>
            </a:extLst>
          </p:cNvPr>
          <p:cNvSpPr/>
          <p:nvPr/>
        </p:nvSpPr>
        <p:spPr>
          <a:xfrm>
            <a:off x="4070429" y="3051935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87BDCDE-52C2-BC84-BBA4-2A24A0D8E3F6}"/>
              </a:ext>
            </a:extLst>
          </p:cNvPr>
          <p:cNvSpPr txBox="1"/>
          <p:nvPr/>
        </p:nvSpPr>
        <p:spPr>
          <a:xfrm>
            <a:off x="4296591" y="3297654"/>
            <a:ext cx="1668076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Environmental Impact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FA92F5F1-8BD0-3460-8321-2858D00646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0213"/>
            <a:ext cx="3695991" cy="1483291"/>
          </a:xfrm>
        </p:spPr>
        <p:txBody>
          <a:bodyPr/>
          <a:lstStyle/>
          <a:p>
            <a:r>
              <a:rPr lang="en-US" noProof="0" dirty="0"/>
              <a:t>Glass as a brittle material seems to be a weak point in current module designs</a:t>
            </a:r>
          </a:p>
          <a:p>
            <a:endParaRPr lang="de-DE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AA7D468-81D3-A9BC-BFDD-78A632CD959B}"/>
              </a:ext>
            </a:extLst>
          </p:cNvPr>
          <p:cNvGrpSpPr/>
          <p:nvPr/>
        </p:nvGrpSpPr>
        <p:grpSpPr>
          <a:xfrm>
            <a:off x="9761855" y="2559117"/>
            <a:ext cx="2120400" cy="1004400"/>
            <a:chOff x="8110684" y="2633770"/>
            <a:chExt cx="1583872" cy="751115"/>
          </a:xfrm>
          <a:solidFill>
            <a:srgbClr val="1C3F52"/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1CFC1E1-D347-A2F9-EC2A-D494B2A25E32}"/>
                </a:ext>
              </a:extLst>
            </p:cNvPr>
            <p:cNvSpPr/>
            <p:nvPr/>
          </p:nvSpPr>
          <p:spPr>
            <a:xfrm>
              <a:off x="8110684" y="2633770"/>
              <a:ext cx="1583872" cy="751115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C1FFD13-3442-D495-A282-A834B01ECF23}"/>
                </a:ext>
              </a:extLst>
            </p:cNvPr>
            <p:cNvSpPr txBox="1"/>
            <p:nvPr/>
          </p:nvSpPr>
          <p:spPr>
            <a:xfrm>
              <a:off x="8355613" y="2913426"/>
              <a:ext cx="1094015" cy="19180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b="1" dirty="0">
                  <a:solidFill>
                    <a:schemeClr val="bg1"/>
                  </a:solidFill>
                </a:rPr>
                <a:t>Module Area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8CA31B8-9B24-94D3-D2AE-83E236569B91}"/>
              </a:ext>
            </a:extLst>
          </p:cNvPr>
          <p:cNvGrpSpPr/>
          <p:nvPr/>
        </p:nvGrpSpPr>
        <p:grpSpPr>
          <a:xfrm>
            <a:off x="7969352" y="829791"/>
            <a:ext cx="2120400" cy="1004400"/>
            <a:chOff x="6159463" y="1369658"/>
            <a:chExt cx="2120400" cy="1004400"/>
          </a:xfrm>
          <a:solidFill>
            <a:srgbClr val="1C3F52"/>
          </a:solidFill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019A648-EA6A-6AEA-E908-42159D183326}"/>
                </a:ext>
              </a:extLst>
            </p:cNvPr>
            <p:cNvSpPr/>
            <p:nvPr/>
          </p:nvSpPr>
          <p:spPr>
            <a:xfrm>
              <a:off x="6159463" y="1369658"/>
              <a:ext cx="2120400" cy="1004400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A66E71F-9670-119A-1DAD-D0407B7246D5}"/>
                </a:ext>
              </a:extLst>
            </p:cNvPr>
            <p:cNvSpPr txBox="1"/>
            <p:nvPr/>
          </p:nvSpPr>
          <p:spPr>
            <a:xfrm>
              <a:off x="6684308" y="1591087"/>
              <a:ext cx="1070710" cy="51296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b="1" dirty="0">
                  <a:solidFill>
                    <a:schemeClr val="bg1"/>
                  </a:solidFill>
                </a:rPr>
                <a:t>Glass </a:t>
              </a:r>
              <a:r>
                <a:rPr lang="de-DE" b="1" dirty="0" err="1">
                  <a:solidFill>
                    <a:schemeClr val="bg1"/>
                  </a:solidFill>
                </a:rPr>
                <a:t>Thickness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BEFFC7A-ED19-7A73-5CA9-26E421BC2289}"/>
              </a:ext>
            </a:extLst>
          </p:cNvPr>
          <p:cNvSpPr txBox="1"/>
          <p:nvPr/>
        </p:nvSpPr>
        <p:spPr>
          <a:xfrm>
            <a:off x="9972059" y="3701888"/>
            <a:ext cx="1910195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b="1" dirty="0"/>
              <a:t>Trend </a:t>
            </a:r>
            <a:r>
              <a:rPr lang="de-DE" b="1" dirty="0" err="1"/>
              <a:t>to</a:t>
            </a:r>
            <a:r>
              <a:rPr lang="de-DE" b="1" dirty="0"/>
              <a:t> ≥ 3 m</a:t>
            </a:r>
            <a:r>
              <a:rPr lang="de-DE" b="1" baseline="30000" dirty="0"/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35FA66A-4D75-3FF4-63D1-1600F9C5085A}"/>
              </a:ext>
            </a:extLst>
          </p:cNvPr>
          <p:cNvSpPr txBox="1"/>
          <p:nvPr/>
        </p:nvSpPr>
        <p:spPr>
          <a:xfrm>
            <a:off x="8263234" y="1935959"/>
            <a:ext cx="2120400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b="1" dirty="0"/>
              <a:t>Trend </a:t>
            </a:r>
            <a:r>
              <a:rPr lang="de-DE" b="1" dirty="0" err="1"/>
              <a:t>to</a:t>
            </a:r>
            <a:r>
              <a:rPr lang="de-DE" b="1" dirty="0"/>
              <a:t> ≤ 2 mm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C761CBC-5A25-1626-A158-583407E3D30F}"/>
              </a:ext>
            </a:extLst>
          </p:cNvPr>
          <p:cNvGrpSpPr/>
          <p:nvPr/>
        </p:nvGrpSpPr>
        <p:grpSpPr>
          <a:xfrm>
            <a:off x="4539329" y="1120083"/>
            <a:ext cx="2638255" cy="1160259"/>
            <a:chOff x="3718315" y="1373928"/>
            <a:chExt cx="1495650" cy="657761"/>
          </a:xfrm>
          <a:solidFill>
            <a:srgbClr val="1C3F52"/>
          </a:solidFill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CD554C6-5CBA-C689-70BC-7436A1254D76}"/>
                </a:ext>
              </a:extLst>
            </p:cNvPr>
            <p:cNvSpPr/>
            <p:nvPr/>
          </p:nvSpPr>
          <p:spPr>
            <a:xfrm>
              <a:off x="3718315" y="1373928"/>
              <a:ext cx="1495650" cy="657761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D6859C5-CCF6-C9F6-FDF7-1479B8716F6E}"/>
                </a:ext>
              </a:extLst>
            </p:cNvPr>
            <p:cNvSpPr txBox="1"/>
            <p:nvPr/>
          </p:nvSpPr>
          <p:spPr>
            <a:xfrm>
              <a:off x="3881065" y="1626785"/>
              <a:ext cx="1202073" cy="14961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Quality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696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Motivation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35B77DD-B46C-5E5D-72E9-68A8C8D3079F}"/>
              </a:ext>
            </a:extLst>
          </p:cNvPr>
          <p:cNvGrpSpPr/>
          <p:nvPr/>
        </p:nvGrpSpPr>
        <p:grpSpPr>
          <a:xfrm>
            <a:off x="6516414" y="2552122"/>
            <a:ext cx="2994687" cy="1969891"/>
            <a:chOff x="4938011" y="2681451"/>
            <a:chExt cx="2994687" cy="1969891"/>
          </a:xfrm>
          <a:solidFill>
            <a:srgbClr val="BB0056"/>
          </a:solidFill>
        </p:grpSpPr>
        <p:sp>
          <p:nvSpPr>
            <p:cNvPr id="15" name="Explosion: 14 Zacken 14">
              <a:extLst>
                <a:ext uri="{FF2B5EF4-FFF2-40B4-BE49-F238E27FC236}">
                  <a16:creationId xmlns:a16="http://schemas.microsoft.com/office/drawing/2014/main" id="{84AB6AD2-03DF-B623-CAE6-4B4B366A0BB3}"/>
                </a:ext>
              </a:extLst>
            </p:cNvPr>
            <p:cNvSpPr/>
            <p:nvPr/>
          </p:nvSpPr>
          <p:spPr>
            <a:xfrm>
              <a:off x="4938011" y="2681451"/>
              <a:ext cx="2994687" cy="1969891"/>
            </a:xfrm>
            <a:prstGeom prst="irregularSeal2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E739B93-8FCF-EF85-2F9C-A9761E99F758}"/>
                </a:ext>
              </a:extLst>
            </p:cNvPr>
            <p:cNvSpPr txBox="1"/>
            <p:nvPr/>
          </p:nvSpPr>
          <p:spPr>
            <a:xfrm>
              <a:off x="5581859" y="3439015"/>
              <a:ext cx="1509255" cy="5203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</a:t>
              </a:r>
              <a:r>
                <a:rPr lang="de-DE" sz="2200" b="1" dirty="0" err="1">
                  <a:solidFill>
                    <a:schemeClr val="bg1"/>
                  </a:solidFill>
                </a:rPr>
                <a:t>Breakage</a:t>
              </a:r>
              <a:endParaRPr lang="de-DE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 err="1"/>
              <a:t>Cause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Glass </a:t>
            </a:r>
            <a:r>
              <a:rPr lang="de-DE" noProof="0" dirty="0" err="1"/>
              <a:t>Breakage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8860EF9-A9CD-F266-1BD9-AF165C234D27}"/>
              </a:ext>
            </a:extLst>
          </p:cNvPr>
          <p:cNvSpPr/>
          <p:nvPr/>
        </p:nvSpPr>
        <p:spPr>
          <a:xfrm>
            <a:off x="8341621" y="4805078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F2F83D-9C77-7491-DABD-FC69E2F64BDE}"/>
              </a:ext>
            </a:extLst>
          </p:cNvPr>
          <p:cNvSpPr txBox="1"/>
          <p:nvPr/>
        </p:nvSpPr>
        <p:spPr>
          <a:xfrm>
            <a:off x="8669517" y="5050797"/>
            <a:ext cx="146460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Assembly Error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C2FC773-AA2E-813C-250E-D835C6264481}"/>
              </a:ext>
            </a:extLst>
          </p:cNvPr>
          <p:cNvSpPr/>
          <p:nvPr/>
        </p:nvSpPr>
        <p:spPr>
          <a:xfrm>
            <a:off x="5236959" y="4701269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E24CDA-D616-4DA3-22AF-46257F7532FD}"/>
              </a:ext>
            </a:extLst>
          </p:cNvPr>
          <p:cNvSpPr txBox="1"/>
          <p:nvPr/>
        </p:nvSpPr>
        <p:spPr>
          <a:xfrm>
            <a:off x="5689029" y="4935400"/>
            <a:ext cx="1216260" cy="874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Transport/ Handling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19906E0-C535-5901-9F51-DD2653B17CB5}"/>
              </a:ext>
            </a:extLst>
          </p:cNvPr>
          <p:cNvSpPr/>
          <p:nvPr/>
        </p:nvSpPr>
        <p:spPr>
          <a:xfrm>
            <a:off x="4070429" y="3051935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87BDCDE-52C2-BC84-BBA4-2A24A0D8E3F6}"/>
              </a:ext>
            </a:extLst>
          </p:cNvPr>
          <p:cNvSpPr txBox="1"/>
          <p:nvPr/>
        </p:nvSpPr>
        <p:spPr>
          <a:xfrm>
            <a:off x="4296591" y="3297654"/>
            <a:ext cx="1668076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Environmental Impact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AA7D468-81D3-A9BC-BFDD-78A632CD959B}"/>
              </a:ext>
            </a:extLst>
          </p:cNvPr>
          <p:cNvGrpSpPr/>
          <p:nvPr/>
        </p:nvGrpSpPr>
        <p:grpSpPr>
          <a:xfrm>
            <a:off x="9761855" y="2559117"/>
            <a:ext cx="2120400" cy="1004400"/>
            <a:chOff x="8110684" y="2633770"/>
            <a:chExt cx="1583872" cy="751115"/>
          </a:xfrm>
          <a:solidFill>
            <a:srgbClr val="1C3F52"/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1CFC1E1-D347-A2F9-EC2A-D494B2A25E32}"/>
                </a:ext>
              </a:extLst>
            </p:cNvPr>
            <p:cNvSpPr/>
            <p:nvPr/>
          </p:nvSpPr>
          <p:spPr>
            <a:xfrm>
              <a:off x="8110684" y="2633770"/>
              <a:ext cx="1583872" cy="751115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C1FFD13-3442-D495-A282-A834B01ECF23}"/>
                </a:ext>
              </a:extLst>
            </p:cNvPr>
            <p:cNvSpPr txBox="1"/>
            <p:nvPr/>
          </p:nvSpPr>
          <p:spPr>
            <a:xfrm>
              <a:off x="8355613" y="2913426"/>
              <a:ext cx="1094015" cy="19180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b="1" dirty="0">
                  <a:solidFill>
                    <a:schemeClr val="bg1"/>
                  </a:solidFill>
                </a:rPr>
                <a:t>Module Area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8CA31B8-9B24-94D3-D2AE-83E236569B91}"/>
              </a:ext>
            </a:extLst>
          </p:cNvPr>
          <p:cNvGrpSpPr/>
          <p:nvPr/>
        </p:nvGrpSpPr>
        <p:grpSpPr>
          <a:xfrm>
            <a:off x="7969352" y="829791"/>
            <a:ext cx="2120400" cy="1004400"/>
            <a:chOff x="6159463" y="1369658"/>
            <a:chExt cx="2120400" cy="1004400"/>
          </a:xfrm>
          <a:solidFill>
            <a:srgbClr val="1C3F52"/>
          </a:solidFill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019A648-EA6A-6AEA-E908-42159D183326}"/>
                </a:ext>
              </a:extLst>
            </p:cNvPr>
            <p:cNvSpPr/>
            <p:nvPr/>
          </p:nvSpPr>
          <p:spPr>
            <a:xfrm>
              <a:off x="6159463" y="1369658"/>
              <a:ext cx="2120400" cy="1004400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A66E71F-9670-119A-1DAD-D0407B7246D5}"/>
                </a:ext>
              </a:extLst>
            </p:cNvPr>
            <p:cNvSpPr txBox="1"/>
            <p:nvPr/>
          </p:nvSpPr>
          <p:spPr>
            <a:xfrm>
              <a:off x="6684308" y="1591087"/>
              <a:ext cx="1070710" cy="51296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b="1" dirty="0">
                  <a:solidFill>
                    <a:schemeClr val="bg1"/>
                  </a:solidFill>
                </a:rPr>
                <a:t>Glass </a:t>
              </a:r>
              <a:r>
                <a:rPr lang="de-DE" b="1" dirty="0" err="1">
                  <a:solidFill>
                    <a:schemeClr val="bg1"/>
                  </a:solidFill>
                </a:rPr>
                <a:t>Thickness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BEFFC7A-ED19-7A73-5CA9-26E421BC2289}"/>
              </a:ext>
            </a:extLst>
          </p:cNvPr>
          <p:cNvSpPr txBox="1"/>
          <p:nvPr/>
        </p:nvSpPr>
        <p:spPr>
          <a:xfrm>
            <a:off x="9972059" y="3701888"/>
            <a:ext cx="1910195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b="1" dirty="0"/>
              <a:t>Trend </a:t>
            </a:r>
            <a:r>
              <a:rPr lang="de-DE" b="1" dirty="0" err="1"/>
              <a:t>to</a:t>
            </a:r>
            <a:r>
              <a:rPr lang="de-DE" b="1" dirty="0"/>
              <a:t> ≥ 3 m</a:t>
            </a:r>
            <a:r>
              <a:rPr lang="de-DE" b="1" baseline="30000" dirty="0"/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35FA66A-4D75-3FF4-63D1-1600F9C5085A}"/>
              </a:ext>
            </a:extLst>
          </p:cNvPr>
          <p:cNvSpPr txBox="1"/>
          <p:nvPr/>
        </p:nvSpPr>
        <p:spPr>
          <a:xfrm>
            <a:off x="8263234" y="1935959"/>
            <a:ext cx="2120400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b="1" dirty="0"/>
              <a:t>Trend </a:t>
            </a:r>
            <a:r>
              <a:rPr lang="de-DE" b="1" dirty="0" err="1"/>
              <a:t>to</a:t>
            </a:r>
            <a:r>
              <a:rPr lang="de-DE" b="1" dirty="0"/>
              <a:t> ≤ 2 mm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C761CBC-5A25-1626-A158-583407E3D30F}"/>
              </a:ext>
            </a:extLst>
          </p:cNvPr>
          <p:cNvGrpSpPr/>
          <p:nvPr/>
        </p:nvGrpSpPr>
        <p:grpSpPr>
          <a:xfrm>
            <a:off x="4539329" y="1120083"/>
            <a:ext cx="2638255" cy="1160259"/>
            <a:chOff x="3718315" y="1373928"/>
            <a:chExt cx="1495650" cy="657761"/>
          </a:xfrm>
          <a:solidFill>
            <a:srgbClr val="1C3F52"/>
          </a:solidFill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CD554C6-5CBA-C689-70BC-7436A1254D76}"/>
                </a:ext>
              </a:extLst>
            </p:cNvPr>
            <p:cNvSpPr/>
            <p:nvPr/>
          </p:nvSpPr>
          <p:spPr>
            <a:xfrm>
              <a:off x="3718315" y="1373928"/>
              <a:ext cx="1495650" cy="657761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D6859C5-CCF6-C9F6-FDF7-1479B8716F6E}"/>
                </a:ext>
              </a:extLst>
            </p:cNvPr>
            <p:cNvSpPr txBox="1"/>
            <p:nvPr/>
          </p:nvSpPr>
          <p:spPr>
            <a:xfrm>
              <a:off x="3881065" y="1626785"/>
              <a:ext cx="1202073" cy="14961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Quality</a:t>
              </a:r>
            </a:p>
          </p:txBody>
        </p:sp>
      </p:grp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B9C1822C-6471-CE07-DB8E-3FB1BF8997FA}"/>
              </a:ext>
            </a:extLst>
          </p:cNvPr>
          <p:cNvSpPr txBox="1">
            <a:spLocks/>
          </p:cNvSpPr>
          <p:nvPr/>
        </p:nvSpPr>
        <p:spPr bwMode="gray">
          <a:xfrm>
            <a:off x="478198" y="1700213"/>
            <a:ext cx="3040065" cy="42255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Glass </a:t>
            </a:r>
            <a:r>
              <a:rPr lang="de-DE" dirty="0" err="1"/>
              <a:t>quality</a:t>
            </a:r>
            <a:r>
              <a:rPr lang="de-DE" dirty="0"/>
              <a:t> </a:t>
            </a:r>
          </a:p>
          <a:p>
            <a:pPr lvl="3"/>
            <a:r>
              <a:rPr lang="de-DE" dirty="0"/>
              <a:t>Edge </a:t>
            </a:r>
            <a:r>
              <a:rPr lang="de-DE" dirty="0" err="1"/>
              <a:t>quality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 err="1"/>
              <a:t>Defect</a:t>
            </a:r>
            <a:r>
              <a:rPr lang="de-DE" dirty="0"/>
              <a:t> </a:t>
            </a:r>
            <a:r>
              <a:rPr lang="de-DE" dirty="0" err="1"/>
              <a:t>density</a:t>
            </a:r>
            <a:endParaRPr lang="de-DE" dirty="0"/>
          </a:p>
          <a:p>
            <a:pPr lvl="2"/>
            <a:endParaRPr lang="de-DE" dirty="0"/>
          </a:p>
          <a:p>
            <a:pPr lvl="3"/>
            <a:r>
              <a:rPr lang="de-DE" dirty="0"/>
              <a:t>Bending </a:t>
            </a:r>
            <a:r>
              <a:rPr lang="de-DE" dirty="0" err="1"/>
              <a:t>strength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 err="1"/>
              <a:t>Prestressing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glass</a:t>
            </a:r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292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>
                <a:latin typeface="+mn-lt"/>
              </a:rPr>
              <a:t>Motivation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35B77DD-B46C-5E5D-72E9-68A8C8D3079F}"/>
              </a:ext>
            </a:extLst>
          </p:cNvPr>
          <p:cNvGrpSpPr/>
          <p:nvPr/>
        </p:nvGrpSpPr>
        <p:grpSpPr>
          <a:xfrm>
            <a:off x="6516414" y="2552122"/>
            <a:ext cx="2994687" cy="1969891"/>
            <a:chOff x="4938011" y="2681451"/>
            <a:chExt cx="2994687" cy="1969891"/>
          </a:xfrm>
          <a:solidFill>
            <a:srgbClr val="BB0056"/>
          </a:solidFill>
        </p:grpSpPr>
        <p:sp>
          <p:nvSpPr>
            <p:cNvPr id="15" name="Explosion: 14 Zacken 14">
              <a:extLst>
                <a:ext uri="{FF2B5EF4-FFF2-40B4-BE49-F238E27FC236}">
                  <a16:creationId xmlns:a16="http://schemas.microsoft.com/office/drawing/2014/main" id="{84AB6AD2-03DF-B623-CAE6-4B4B366A0BB3}"/>
                </a:ext>
              </a:extLst>
            </p:cNvPr>
            <p:cNvSpPr/>
            <p:nvPr/>
          </p:nvSpPr>
          <p:spPr>
            <a:xfrm>
              <a:off x="4938011" y="2681451"/>
              <a:ext cx="2994687" cy="1969891"/>
            </a:xfrm>
            <a:prstGeom prst="irregularSeal2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E739B93-8FCF-EF85-2F9C-A9761E99F758}"/>
                </a:ext>
              </a:extLst>
            </p:cNvPr>
            <p:cNvSpPr txBox="1"/>
            <p:nvPr/>
          </p:nvSpPr>
          <p:spPr>
            <a:xfrm>
              <a:off x="5581859" y="3439015"/>
              <a:ext cx="1509255" cy="5203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</a:t>
              </a:r>
              <a:r>
                <a:rPr lang="de-DE" sz="2200" b="1" dirty="0" err="1">
                  <a:solidFill>
                    <a:schemeClr val="bg1"/>
                  </a:solidFill>
                </a:rPr>
                <a:t>Breakage</a:t>
              </a:r>
              <a:endParaRPr lang="de-DE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 err="1"/>
              <a:t>Cause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Glass </a:t>
            </a:r>
            <a:r>
              <a:rPr lang="de-DE" noProof="0" dirty="0" err="1"/>
              <a:t>Breakage</a:t>
            </a:r>
            <a:endParaRPr lang="de-DE" noProof="0" dirty="0"/>
          </a:p>
          <a:p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8860EF9-A9CD-F266-1BD9-AF165C234D27}"/>
              </a:ext>
            </a:extLst>
          </p:cNvPr>
          <p:cNvSpPr/>
          <p:nvPr/>
        </p:nvSpPr>
        <p:spPr>
          <a:xfrm>
            <a:off x="8341621" y="4805078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F2F83D-9C77-7491-DABD-FC69E2F64BDE}"/>
              </a:ext>
            </a:extLst>
          </p:cNvPr>
          <p:cNvSpPr txBox="1"/>
          <p:nvPr/>
        </p:nvSpPr>
        <p:spPr>
          <a:xfrm>
            <a:off x="8669517" y="5050797"/>
            <a:ext cx="146460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Assembly Error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C2FC773-AA2E-813C-250E-D835C6264481}"/>
              </a:ext>
            </a:extLst>
          </p:cNvPr>
          <p:cNvSpPr/>
          <p:nvPr/>
        </p:nvSpPr>
        <p:spPr>
          <a:xfrm>
            <a:off x="5236959" y="4701269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E24CDA-D616-4DA3-22AF-46257F7532FD}"/>
              </a:ext>
            </a:extLst>
          </p:cNvPr>
          <p:cNvSpPr txBox="1"/>
          <p:nvPr/>
        </p:nvSpPr>
        <p:spPr>
          <a:xfrm>
            <a:off x="5689029" y="4935400"/>
            <a:ext cx="1216260" cy="874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Transport/ Handling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19906E0-C535-5901-9F51-DD2653B17CB5}"/>
              </a:ext>
            </a:extLst>
          </p:cNvPr>
          <p:cNvSpPr/>
          <p:nvPr/>
        </p:nvSpPr>
        <p:spPr>
          <a:xfrm>
            <a:off x="4070429" y="3051935"/>
            <a:ext cx="2120400" cy="1004400"/>
          </a:xfrm>
          <a:prstGeom prst="ellipse">
            <a:avLst/>
          </a:prstGeom>
          <a:solidFill>
            <a:srgbClr val="1C3F52">
              <a:alpha val="33000"/>
            </a:srgb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05B7F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87BDCDE-52C2-BC84-BBA4-2A24A0D8E3F6}"/>
              </a:ext>
            </a:extLst>
          </p:cNvPr>
          <p:cNvSpPr txBox="1"/>
          <p:nvPr/>
        </p:nvSpPr>
        <p:spPr>
          <a:xfrm>
            <a:off x="4296591" y="3297654"/>
            <a:ext cx="1668076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Environmental Impact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AA7D468-81D3-A9BC-BFDD-78A632CD959B}"/>
              </a:ext>
            </a:extLst>
          </p:cNvPr>
          <p:cNvGrpSpPr/>
          <p:nvPr/>
        </p:nvGrpSpPr>
        <p:grpSpPr>
          <a:xfrm>
            <a:off x="9761855" y="2559117"/>
            <a:ext cx="2120400" cy="1004400"/>
            <a:chOff x="8110684" y="2633770"/>
            <a:chExt cx="1583872" cy="751115"/>
          </a:xfrm>
          <a:solidFill>
            <a:srgbClr val="1C3F52"/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1CFC1E1-D347-A2F9-EC2A-D494B2A25E32}"/>
                </a:ext>
              </a:extLst>
            </p:cNvPr>
            <p:cNvSpPr/>
            <p:nvPr/>
          </p:nvSpPr>
          <p:spPr>
            <a:xfrm>
              <a:off x="8110684" y="2633770"/>
              <a:ext cx="1583872" cy="751115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C1FFD13-3442-D495-A282-A834B01ECF23}"/>
                </a:ext>
              </a:extLst>
            </p:cNvPr>
            <p:cNvSpPr txBox="1"/>
            <p:nvPr/>
          </p:nvSpPr>
          <p:spPr>
            <a:xfrm>
              <a:off x="8355613" y="2913426"/>
              <a:ext cx="1094015" cy="19180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b="1" dirty="0">
                  <a:solidFill>
                    <a:schemeClr val="bg1"/>
                  </a:solidFill>
                </a:rPr>
                <a:t>Module Area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8CA31B8-9B24-94D3-D2AE-83E236569B91}"/>
              </a:ext>
            </a:extLst>
          </p:cNvPr>
          <p:cNvGrpSpPr/>
          <p:nvPr/>
        </p:nvGrpSpPr>
        <p:grpSpPr>
          <a:xfrm>
            <a:off x="7969352" y="829791"/>
            <a:ext cx="2120400" cy="1004400"/>
            <a:chOff x="6159463" y="1369658"/>
            <a:chExt cx="2120400" cy="1004400"/>
          </a:xfrm>
          <a:solidFill>
            <a:srgbClr val="1C3F52"/>
          </a:solidFill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019A648-EA6A-6AEA-E908-42159D183326}"/>
                </a:ext>
              </a:extLst>
            </p:cNvPr>
            <p:cNvSpPr/>
            <p:nvPr/>
          </p:nvSpPr>
          <p:spPr>
            <a:xfrm>
              <a:off x="6159463" y="1369658"/>
              <a:ext cx="2120400" cy="1004400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A66E71F-9670-119A-1DAD-D0407B7246D5}"/>
                </a:ext>
              </a:extLst>
            </p:cNvPr>
            <p:cNvSpPr txBox="1"/>
            <p:nvPr/>
          </p:nvSpPr>
          <p:spPr>
            <a:xfrm>
              <a:off x="6684308" y="1591087"/>
              <a:ext cx="1070710" cy="51296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b="1" dirty="0">
                  <a:solidFill>
                    <a:schemeClr val="bg1"/>
                  </a:solidFill>
                </a:rPr>
                <a:t>Glass </a:t>
              </a:r>
              <a:r>
                <a:rPr lang="de-DE" b="1" dirty="0" err="1">
                  <a:solidFill>
                    <a:schemeClr val="bg1"/>
                  </a:solidFill>
                </a:rPr>
                <a:t>Thickness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BEFFC7A-ED19-7A73-5CA9-26E421BC2289}"/>
              </a:ext>
            </a:extLst>
          </p:cNvPr>
          <p:cNvSpPr txBox="1"/>
          <p:nvPr/>
        </p:nvSpPr>
        <p:spPr>
          <a:xfrm>
            <a:off x="9972059" y="3701888"/>
            <a:ext cx="1910195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b="1" dirty="0"/>
              <a:t>Trend </a:t>
            </a:r>
            <a:r>
              <a:rPr lang="de-DE" b="1" dirty="0" err="1"/>
              <a:t>to</a:t>
            </a:r>
            <a:r>
              <a:rPr lang="de-DE" b="1" dirty="0"/>
              <a:t> ≥ 3 m</a:t>
            </a:r>
            <a:r>
              <a:rPr lang="de-DE" b="1" baseline="30000" dirty="0"/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35FA66A-4D75-3FF4-63D1-1600F9C5085A}"/>
              </a:ext>
            </a:extLst>
          </p:cNvPr>
          <p:cNvSpPr txBox="1"/>
          <p:nvPr/>
        </p:nvSpPr>
        <p:spPr>
          <a:xfrm>
            <a:off x="8263234" y="1935959"/>
            <a:ext cx="2120400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b="1" dirty="0"/>
              <a:t>Trend </a:t>
            </a:r>
            <a:r>
              <a:rPr lang="de-DE" b="1" dirty="0" err="1"/>
              <a:t>to</a:t>
            </a:r>
            <a:r>
              <a:rPr lang="de-DE" b="1" dirty="0"/>
              <a:t> ≤ 2 mm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C761CBC-5A25-1626-A158-583407E3D30F}"/>
              </a:ext>
            </a:extLst>
          </p:cNvPr>
          <p:cNvGrpSpPr/>
          <p:nvPr/>
        </p:nvGrpSpPr>
        <p:grpSpPr>
          <a:xfrm>
            <a:off x="4539329" y="1120083"/>
            <a:ext cx="2638255" cy="1160259"/>
            <a:chOff x="3718315" y="1373928"/>
            <a:chExt cx="1495650" cy="657761"/>
          </a:xfrm>
          <a:solidFill>
            <a:srgbClr val="1C3F52"/>
          </a:solidFill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CD554C6-5CBA-C689-70BC-7436A1254D76}"/>
                </a:ext>
              </a:extLst>
            </p:cNvPr>
            <p:cNvSpPr/>
            <p:nvPr/>
          </p:nvSpPr>
          <p:spPr>
            <a:xfrm>
              <a:off x="3718315" y="1373928"/>
              <a:ext cx="1495650" cy="657761"/>
            </a:xfrm>
            <a:prstGeom prst="ellipse">
              <a:avLst/>
            </a:prstGeom>
            <a:grpFill/>
            <a:ln w="952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rgbClr val="005B7F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D6859C5-CCF6-C9F6-FDF7-1479B8716F6E}"/>
                </a:ext>
              </a:extLst>
            </p:cNvPr>
            <p:cNvSpPr txBox="1"/>
            <p:nvPr/>
          </p:nvSpPr>
          <p:spPr>
            <a:xfrm>
              <a:off x="3881065" y="1626785"/>
              <a:ext cx="1202073" cy="14961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2200" b="1" dirty="0">
                  <a:solidFill>
                    <a:schemeClr val="bg1"/>
                  </a:solidFill>
                </a:rPr>
                <a:t>Glass Quality</a:t>
              </a:r>
            </a:p>
          </p:txBody>
        </p:sp>
      </p:grp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B9C1822C-6471-CE07-DB8E-3FB1BF8997FA}"/>
              </a:ext>
            </a:extLst>
          </p:cNvPr>
          <p:cNvSpPr txBox="1">
            <a:spLocks/>
          </p:cNvSpPr>
          <p:nvPr/>
        </p:nvSpPr>
        <p:spPr bwMode="gray">
          <a:xfrm>
            <a:off x="478198" y="1700213"/>
            <a:ext cx="3040065" cy="42255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Glass </a:t>
            </a:r>
            <a:r>
              <a:rPr lang="de-DE" dirty="0" err="1"/>
              <a:t>quality</a:t>
            </a:r>
            <a:r>
              <a:rPr lang="de-DE" dirty="0"/>
              <a:t> </a:t>
            </a:r>
          </a:p>
          <a:p>
            <a:pPr lvl="3"/>
            <a:r>
              <a:rPr lang="de-DE" dirty="0"/>
              <a:t>Edge </a:t>
            </a:r>
            <a:r>
              <a:rPr lang="de-DE" dirty="0" err="1"/>
              <a:t>quality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 err="1"/>
              <a:t>Defect</a:t>
            </a:r>
            <a:r>
              <a:rPr lang="de-DE" dirty="0"/>
              <a:t> </a:t>
            </a:r>
            <a:r>
              <a:rPr lang="de-DE" dirty="0" err="1"/>
              <a:t>density</a:t>
            </a:r>
            <a:endParaRPr lang="de-DE" dirty="0"/>
          </a:p>
          <a:p>
            <a:pPr lvl="2"/>
            <a:endParaRPr lang="de-DE" dirty="0"/>
          </a:p>
          <a:p>
            <a:pPr lvl="3"/>
            <a:r>
              <a:rPr lang="de-DE" dirty="0"/>
              <a:t>Bending </a:t>
            </a:r>
            <a:r>
              <a:rPr lang="de-DE" dirty="0" err="1"/>
              <a:t>strength</a:t>
            </a:r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b="1" dirty="0" err="1"/>
              <a:t>Prestressing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glass</a:t>
            </a:r>
            <a:endParaRPr lang="de-DE" b="1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320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03AFA-BDAD-ECD6-C884-63F4C32F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noProof="0" dirty="0" err="1">
                <a:latin typeface="+mn-lt"/>
              </a:rPr>
              <a:t>Qualification</a:t>
            </a:r>
            <a:r>
              <a:rPr lang="de-DE" b="1" noProof="0" dirty="0">
                <a:latin typeface="+mn-lt"/>
              </a:rPr>
              <a:t> </a:t>
            </a:r>
            <a:r>
              <a:rPr lang="de-DE" b="1" noProof="0" dirty="0" err="1">
                <a:latin typeface="+mn-lt"/>
              </a:rPr>
              <a:t>of</a:t>
            </a:r>
            <a:r>
              <a:rPr lang="de-DE" b="1" noProof="0" dirty="0">
                <a:latin typeface="+mn-lt"/>
              </a:rPr>
              <a:t> </a:t>
            </a:r>
            <a:r>
              <a:rPr lang="de-DE" b="1" noProof="0" dirty="0" err="1">
                <a:latin typeface="+mn-lt"/>
              </a:rPr>
              <a:t>Mechanical</a:t>
            </a:r>
            <a:r>
              <a:rPr lang="de-DE" b="1" noProof="0" dirty="0">
                <a:latin typeface="+mn-lt"/>
              </a:rPr>
              <a:t> </a:t>
            </a:r>
            <a:r>
              <a:rPr lang="de-DE" b="1" noProof="0" dirty="0" err="1">
                <a:latin typeface="+mn-lt"/>
              </a:rPr>
              <a:t>Stability</a:t>
            </a:r>
            <a:endParaRPr lang="de-DE" b="1" noProof="0" dirty="0">
              <a:latin typeface="+mn-lt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D73285-5885-0E6C-95F7-F654166C5E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0213"/>
            <a:ext cx="5320579" cy="2092689"/>
          </a:xfrm>
        </p:spPr>
        <p:txBody>
          <a:bodyPr/>
          <a:lstStyle/>
          <a:p>
            <a:r>
              <a:rPr lang="de-DE" noProof="0" dirty="0"/>
              <a:t>Glass-Industry</a:t>
            </a:r>
          </a:p>
          <a:p>
            <a:pPr lvl="3"/>
            <a:r>
              <a:rPr lang="de-DE" noProof="0" dirty="0" err="1"/>
              <a:t>Four</a:t>
            </a:r>
            <a:r>
              <a:rPr lang="de-DE" dirty="0"/>
              <a:t>-point- </a:t>
            </a:r>
            <a:r>
              <a:rPr lang="de-DE" dirty="0" err="1"/>
              <a:t>or</a:t>
            </a:r>
            <a:r>
              <a:rPr lang="de-DE" dirty="0"/>
              <a:t> double-ring-</a:t>
            </a:r>
            <a:r>
              <a:rPr lang="de-DE" dirty="0" err="1"/>
              <a:t>bending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on a </a:t>
            </a:r>
            <a:r>
              <a:rPr lang="de-DE" dirty="0" err="1"/>
              <a:t>statistical</a:t>
            </a:r>
            <a:r>
              <a:rPr lang="de-DE" dirty="0"/>
              <a:t> relevant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samples</a:t>
            </a:r>
            <a:endParaRPr lang="de-DE" noProof="0" dirty="0"/>
          </a:p>
          <a:p>
            <a:pPr lvl="3"/>
            <a:endParaRPr lang="de-DE" sz="1800" noProof="0" dirty="0"/>
          </a:p>
          <a:p>
            <a:pPr lvl="4"/>
            <a:endParaRPr lang="de-DE" noProof="0" dirty="0"/>
          </a:p>
          <a:p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EC3ECA-5530-E162-8D7C-43C396E26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0" dirty="0"/>
              <a:t>public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222F5D-567E-A5B3-7C34-906744D36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81EE41-304C-41C3-8185-350F2275D756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72E0840-F5AA-3264-49FA-994CE6D5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99" y="777600"/>
            <a:ext cx="11233150" cy="901529"/>
          </a:xfrm>
        </p:spPr>
        <p:txBody>
          <a:bodyPr/>
          <a:lstStyle/>
          <a:p>
            <a:r>
              <a:rPr lang="de-DE" noProof="0" dirty="0"/>
              <a:t>Glass- vs. PV-Industry</a:t>
            </a:r>
          </a:p>
          <a:p>
            <a:endParaRPr lang="de-DE" noProof="0" dirty="0"/>
          </a:p>
        </p:txBody>
      </p:sp>
      <p:pic>
        <p:nvPicPr>
          <p:cNvPr id="32" name="Grafik 31" descr="Ein Bild, das Maschine, Bautechnik, Stahl, Elektrische Leitungen enthält.&#10;&#10;Automatisch generierte Beschreibung">
            <a:extLst>
              <a:ext uri="{FF2B5EF4-FFF2-40B4-BE49-F238E27FC236}">
                <a16:creationId xmlns:a16="http://schemas.microsoft.com/office/drawing/2014/main" id="{87257C59-DD45-5A28-EB04-034BEB7CD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225" y="1021505"/>
            <a:ext cx="5198702" cy="2944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0CE24F9A-77BA-CEE2-A098-8DD45586DDE2}"/>
              </a:ext>
            </a:extLst>
          </p:cNvPr>
          <p:cNvSpPr txBox="1">
            <a:spLocks/>
          </p:cNvSpPr>
          <p:nvPr/>
        </p:nvSpPr>
        <p:spPr bwMode="gray">
          <a:xfrm>
            <a:off x="6393225" y="4453223"/>
            <a:ext cx="5198702" cy="2702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PV-Industry</a:t>
            </a:r>
            <a:endParaRPr lang="de-DE" dirty="0"/>
          </a:p>
          <a:p>
            <a:pPr lvl="3"/>
            <a:r>
              <a:rPr lang="en-US" sz="1800" dirty="0"/>
              <a:t>Currently, a mechanical load test on a module in the certification process</a:t>
            </a:r>
            <a:br>
              <a:rPr lang="de-DE" dirty="0"/>
            </a:br>
            <a:endParaRPr lang="de-DE" dirty="0"/>
          </a:p>
        </p:txBody>
      </p:sp>
      <p:pic>
        <p:nvPicPr>
          <p:cNvPr id="35" name="Clip">
            <a:hlinkClick r:id="" action="ppaction://media"/>
            <a:extLst>
              <a:ext uri="{FF2B5EF4-FFF2-40B4-BE49-F238E27FC236}">
                <a16:creationId xmlns:a16="http://schemas.microsoft.com/office/drawing/2014/main" id="{83894126-7EBE-7379-C9EB-90AF578AC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273" y="3178919"/>
            <a:ext cx="4349793" cy="24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6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raunhofer_Master_16-9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Test_Fraunhofer_Master_16-9" id="{AA425899-2047-40BA-B25F-45B92472B1F5}" vid="{608B1FC2-3112-46A7-8D8D-734840C9A5A9}"/>
    </a:ext>
  </a:extLst>
</a:theme>
</file>

<file path=ppt/theme/theme2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FE8A2890AC7C4890E62D2366BD73C2" ma:contentTypeVersion="8" ma:contentTypeDescription="Ein neues Dokument erstellen." ma:contentTypeScope="" ma:versionID="3cc3a9695268a079efbb44e6b4fc66d0">
  <xsd:schema xmlns:xsd="http://www.w3.org/2001/XMLSchema" xmlns:xs="http://www.w3.org/2001/XMLSchema" xmlns:p="http://schemas.microsoft.com/office/2006/metadata/properties" xmlns:ns2="a392509f-cb34-49a2-9752-07aa4597f588" targetNamespace="http://schemas.microsoft.com/office/2006/metadata/properties" ma:root="true" ma:fieldsID="887c0619feae9b6def3299a57eadb971" ns2:_="">
    <xsd:import namespace="a392509f-cb34-49a2-9752-07aa4597f5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2509f-cb34-49a2-9752-07aa4597f5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9142A8-FD06-4501-9DE7-5E1B953354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2509f-cb34-49a2-9752-07aa4597f5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2C50B6-1067-417A-81FE-D1A41986C17E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a392509f-cb34-49a2-9752-07aa4597f588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3EE7905-1AE4-483A-8087-5A84576BC5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PP_260423_Fraunhofer_Master_16-9</Template>
  <TotalTime>0</TotalTime>
  <Words>1167</Words>
  <Application>Microsoft Office PowerPoint</Application>
  <PresentationFormat>Breitbild</PresentationFormat>
  <Paragraphs>336</Paragraphs>
  <Slides>25</Slides>
  <Notes>4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4" baseType="lpstr">
      <vt:lpstr>Arial</vt:lpstr>
      <vt:lpstr>Calibri</vt:lpstr>
      <vt:lpstr>Frutiger LT Com 45 Light</vt:lpstr>
      <vt:lpstr>Frutiger LT Com 65 Bold</vt:lpstr>
      <vt:lpstr>Frutiger LT Com 75 Black</vt:lpstr>
      <vt:lpstr>Times New Roman</vt:lpstr>
      <vt:lpstr>Wingdings</vt:lpstr>
      <vt:lpstr>Fraunhofer_Master_16-9</vt:lpstr>
      <vt:lpstr>think-cell Folie</vt:lpstr>
      <vt:lpstr>PowerPoint-Präsentation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Qualification of Mechanical Stability</vt:lpstr>
      <vt:lpstr>Glass Quality</vt:lpstr>
      <vt:lpstr>Glass Quality</vt:lpstr>
      <vt:lpstr>Glass Quality</vt:lpstr>
      <vt:lpstr>Glass Quality</vt:lpstr>
      <vt:lpstr>Results</vt:lpstr>
      <vt:lpstr>Results</vt:lpstr>
      <vt:lpstr>Results</vt:lpstr>
      <vt:lpstr>Results</vt:lpstr>
      <vt:lpstr>Results</vt:lpstr>
      <vt:lpstr>Results</vt:lpstr>
      <vt:lpstr>Summary and Outlook</vt:lpstr>
      <vt:lpstr>PowerPoint-Präsentation</vt:lpstr>
      <vt:lpstr>PowerPoint-Präsentation</vt:lpstr>
      <vt:lpstr>References</vt:lpstr>
      <vt:lpstr>Results</vt:lpstr>
      <vt:lpstr>Results</vt:lpstr>
    </vt:vector>
  </TitlesOfParts>
  <Company>Fraunhofer 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Kovach-Hebling, Anne</dc:creator>
  <cp:lastModifiedBy>Markert, Jochen</cp:lastModifiedBy>
  <cp:revision>92</cp:revision>
  <dcterms:created xsi:type="dcterms:W3CDTF">2023-10-24T12:24:03Z</dcterms:created>
  <dcterms:modified xsi:type="dcterms:W3CDTF">2024-04-25T20:31:35Z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0x0101000BFE8A2890AC7C4890E62D2366BD73C2</vt:lpwstr>
  </property>
</Properties>
</file>