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0" r:id="rId5"/>
    <p:sldId id="315" r:id="rId6"/>
    <p:sldId id="316" r:id="rId7"/>
    <p:sldId id="317" r:id="rId8"/>
    <p:sldId id="318" r:id="rId9"/>
    <p:sldId id="321" r:id="rId10"/>
    <p:sldId id="319" r:id="rId11"/>
    <p:sldId id="320" r:id="rId12"/>
    <p:sldId id="322" r:id="rId13"/>
    <p:sldId id="324" r:id="rId14"/>
    <p:sldId id="325" r:id="rId15"/>
    <p:sldId id="338" r:id="rId16"/>
    <p:sldId id="326" r:id="rId17"/>
    <p:sldId id="332" r:id="rId18"/>
    <p:sldId id="333" r:id="rId19"/>
    <p:sldId id="337" r:id="rId20"/>
    <p:sldId id="327" r:id="rId21"/>
    <p:sldId id="328" r:id="rId22"/>
    <p:sldId id="329" r:id="rId23"/>
    <p:sldId id="330" r:id="rId24"/>
    <p:sldId id="331" r:id="rId25"/>
    <p:sldId id="334" r:id="rId26"/>
    <p:sldId id="335" r:id="rId27"/>
    <p:sldId id="340" r:id="rId28"/>
    <p:sldId id="336" r:id="rId29"/>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E1DF"/>
    <a:srgbClr val="E7F1F0"/>
    <a:srgbClr val="9FAA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74" d="100"/>
          <a:sy n="74" d="100"/>
        </p:scale>
        <p:origin x="25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2"/>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577880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68" userDrawn="1">
          <p15:clr>
            <a:srgbClr val="FBAE40"/>
          </p15:clr>
        </p15:guide>
        <p15:guide id="5" orient="horz" pos="164" userDrawn="1">
          <p15:clr>
            <a:srgbClr val="FBAE40"/>
          </p15:clr>
        </p15:guide>
        <p15:guide id="6" orient="horz" pos="4156" userDrawn="1">
          <p15:clr>
            <a:srgbClr val="FBAE40"/>
          </p15:clr>
        </p15:guide>
        <p15:guide id="7" pos="111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dirty="0"/>
              <a:t>SOPHIA Workshop</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dirty="0"/>
              <a:t>Florian Ollagnon </a:t>
            </a:r>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77670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dirty="0"/>
              <a:t>SOPHIA Workshop</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dirty="0"/>
              <a:t>Florian Ollagnon </a:t>
            </a:r>
          </a:p>
          <a:p>
            <a:r>
              <a:rPr lang="fr-FR" dirty="0"/>
              <a:t> </a:t>
            </a:r>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7403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dirty="0"/>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dirty="0"/>
              <a:t>SOPHIA Workshop</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dirty="0"/>
              <a:t>Florian Ollagnon </a:t>
            </a:r>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40948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dirty="0"/>
              <a:t>SOPHIA Workshop</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dirty="0"/>
              <a:t>Florian Ollagnon </a:t>
            </a:r>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01727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dirty="0"/>
              <a:t>SOPHIA Workshop</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dirty="0"/>
              <a:t>Florian Ollagnon </a:t>
            </a:r>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31156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dirty="0"/>
              <a:t>SOPHIA Workshop</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dirty="0"/>
              <a:t>Florian Ollagnon </a:t>
            </a:r>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89484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lvl1pPr>
              <a:defRPr/>
            </a:lvl1pPr>
          </a:lstStyle>
          <a:p>
            <a:r>
              <a:rPr lang="fr-CH" dirty="0"/>
              <a:t>SOPHIA Workshop</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dirty="0"/>
              <a:t>Florian Ollagnon </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98886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6817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dirty="0"/>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3222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dirty="0"/>
              <a:t>SOPHIA Workshop</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dirty="0"/>
              <a:t>Florian Ollagnon </a:t>
            </a:r>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6962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dirty="0"/>
              <a:t>SOPHIA Workshop</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dirty="0"/>
              <a:t>Florian Ollagnon  </a:t>
            </a:r>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4318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dirty="0"/>
              <a:t>SOPHIA Workshop</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dirty="0"/>
              <a:t>Florian Ollagnon </a:t>
            </a:r>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1698958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dirty="0"/>
              <a:t>SOPHIA Workshop</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dirty="0"/>
              <a:t>Florian Ollagnon </a:t>
            </a:r>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253142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dirty="0"/>
              <a:t>SOPHIA Workshop</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dirty="0"/>
              <a:t>Florian Ollagnon</a:t>
            </a:r>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34545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fr-CH" dirty="0"/>
              <a:t>SOPHIA Workshop</a:t>
            </a:r>
            <a:endParaRPr lang="fr-FR" dirty="0"/>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dirty="0"/>
              <a:t>Florian Ollagnon </a:t>
            </a:r>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7"/>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pic>
        <p:nvPicPr>
          <p:cNvPr id="7" name="Picture 6"/>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3697" y="478421"/>
            <a:ext cx="873600" cy="436588"/>
          </a:xfrm>
          <a:prstGeom prst="rect">
            <a:avLst/>
          </a:prstGeom>
        </p:spPr>
      </p:pic>
      <p:pic>
        <p:nvPicPr>
          <p:cNvPr id="8" name="Picture 7">
            <a:extLst>
              <a:ext uri="{FF2B5EF4-FFF2-40B4-BE49-F238E27FC236}">
                <a16:creationId xmlns:a16="http://schemas.microsoft.com/office/drawing/2014/main" id="{B99E9029-BDF6-FD56-9646-FDD0F88C971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6208" y="927802"/>
            <a:ext cx="1079859" cy="210960"/>
          </a:xfrm>
          <a:prstGeom prst="rect">
            <a:avLst/>
          </a:prstGeom>
        </p:spPr>
      </p:pic>
    </p:spTree>
    <p:extLst>
      <p:ext uri="{BB962C8B-B14F-4D97-AF65-F5344CB8AC3E}">
        <p14:creationId xmlns:p14="http://schemas.microsoft.com/office/powerpoint/2010/main" val="356948683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1" r:id="rId3"/>
    <p:sldLayoutId id="2147483673" r:id="rId4"/>
    <p:sldLayoutId id="2147483662" r:id="rId5"/>
    <p:sldLayoutId id="2147483674" r:id="rId6"/>
    <p:sldLayoutId id="2147483675" r:id="rId7"/>
    <p:sldLayoutId id="2147483682" r:id="rId8"/>
    <p:sldLayoutId id="2147483676" r:id="rId9"/>
    <p:sldLayoutId id="2147483664" r:id="rId10"/>
    <p:sldLayoutId id="2147483666" r:id="rId11"/>
    <p:sldLayoutId id="2147483677" r:id="rId12"/>
    <p:sldLayoutId id="2147483678" r:id="rId13"/>
    <p:sldLayoutId id="2147483679" r:id="rId14"/>
    <p:sldLayoutId id="2147483667" r:id="rId15"/>
  </p:sldLayoutIdLst>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168" userDrawn="1">
          <p15:clr>
            <a:srgbClr val="F26B43"/>
          </p15:clr>
        </p15:guide>
        <p15:guide id="3" pos="7469" userDrawn="1">
          <p15:clr>
            <a:srgbClr val="F26B43"/>
          </p15:clr>
        </p15:guide>
        <p15:guide id="4" pos="3840" userDrawn="1">
          <p15:clr>
            <a:srgbClr val="F26B43"/>
          </p15:clr>
        </p15:guide>
        <p15:guide id="5" orient="horz" pos="164" userDrawn="1">
          <p15:clr>
            <a:srgbClr val="F26B43"/>
          </p15:clr>
        </p15:guide>
        <p15:guide id="6" orient="horz" pos="4156" userDrawn="1">
          <p15:clr>
            <a:srgbClr val="F26B43"/>
          </p15:clr>
        </p15:guide>
        <p15:guide id="7" pos="760" userDrawn="1">
          <p15:clr>
            <a:srgbClr val="F26B43"/>
          </p15:clr>
        </p15:guide>
        <p15:guide id="8" pos="1540" userDrawn="1">
          <p15:clr>
            <a:srgbClr val="F26B43"/>
          </p15:clr>
        </p15:guide>
        <p15:guide id="9" pos="2304" userDrawn="1">
          <p15:clr>
            <a:srgbClr val="F26B43"/>
          </p15:clr>
        </p15:guide>
        <p15:guide id="10" pos="3072" userDrawn="1">
          <p15:clr>
            <a:srgbClr val="F26B43"/>
          </p15:clr>
        </p15:guide>
        <p15:guide id="11" pos="4608" userDrawn="1">
          <p15:clr>
            <a:srgbClr val="F26B43"/>
          </p15:clr>
        </p15:guide>
        <p15:guide id="12" pos="5380" userDrawn="1">
          <p15:clr>
            <a:srgbClr val="F26B43"/>
          </p15:clr>
        </p15:guide>
        <p15:guide id="13" pos="6144" userDrawn="1">
          <p15:clr>
            <a:srgbClr val="F26B43"/>
          </p15:clr>
        </p15:guide>
        <p15:guide id="14" pos="6907" userDrawn="1">
          <p15:clr>
            <a:srgbClr val="F26B43"/>
          </p15:clr>
        </p15:guide>
        <p15:guide id="15" orient="horz" pos="653" userDrawn="1">
          <p15:clr>
            <a:srgbClr val="F26B43"/>
          </p15:clr>
        </p15:guide>
        <p15:guide id="16" orient="horz" pos="1313" userDrawn="1">
          <p15:clr>
            <a:srgbClr val="F26B43"/>
          </p15:clr>
        </p15:guide>
        <p15:guide id="17" orient="horz" pos="1967" userDrawn="1">
          <p15:clr>
            <a:srgbClr val="F26B43"/>
          </p15:clr>
        </p15:guide>
        <p15:guide id="18" orient="horz" pos="2616" userDrawn="1">
          <p15:clr>
            <a:srgbClr val="F26B43"/>
          </p15:clr>
        </p15:guide>
        <p15:guide id="19" orient="horz" pos="3277" userDrawn="1">
          <p15:clr>
            <a:srgbClr val="F26B43"/>
          </p15:clr>
        </p15:guide>
        <p15:guide id="20" orient="horz" pos="3933" userDrawn="1">
          <p15:clr>
            <a:srgbClr val="F26B43"/>
          </p15:clr>
        </p15:guide>
        <p15:guide id="21" pos="7249" userDrawn="1">
          <p15:clr>
            <a:srgbClr val="F26B43"/>
          </p15:clr>
        </p15:guide>
        <p15:guide id="22" orient="horz" userDrawn="1">
          <p15:clr>
            <a:srgbClr val="F26B43"/>
          </p15:clr>
        </p15:guide>
        <p15:guide id="23" pos="7680" userDrawn="1">
          <p15:clr>
            <a:srgbClr val="F26B43"/>
          </p15:clr>
        </p15:guide>
        <p15:guide id="24" orient="horz" pos="4320" userDrawn="1">
          <p15:clr>
            <a:srgbClr val="F26B43"/>
          </p15:clr>
        </p15:guide>
        <p15:guide id="2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s://www.csem.ch/en/technical-focus/solar-cells-and-modules/" TargetMode="External"/><Relationship Id="rId3" Type="http://schemas.openxmlformats.org/officeDocument/2006/relationships/image" Target="../media/image64.svg"/><Relationship Id="rId7" Type="http://schemas.openxmlformats.org/officeDocument/2006/relationships/image" Target="../media/image68.jpeg"/><Relationship Id="rId2"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4.jp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image" Target="../media/image77.jpg"/><Relationship Id="rId4" Type="http://schemas.openxmlformats.org/officeDocument/2006/relationships/image" Target="../media/image76.jpg"/></Relationships>
</file>

<file path=ppt/slides/_rels/slide1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81.jpg"/><Relationship Id="rId4" Type="http://schemas.openxmlformats.org/officeDocument/2006/relationships/image" Target="../media/image7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image" Target="../media/image88.jpg"/><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svg"/><Relationship Id="rId2" Type="http://schemas.openxmlformats.org/officeDocument/2006/relationships/image" Target="../media/image26.jp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jpg"/><Relationship Id="rId5" Type="http://schemas.openxmlformats.org/officeDocument/2006/relationships/image" Target="../media/image29.sv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EB240B3-4A4D-8270-8281-638EB01D2ECA}"/>
              </a:ext>
            </a:extLst>
          </p:cNvPr>
          <p:cNvSpPr>
            <a:spLocks noGrp="1"/>
          </p:cNvSpPr>
          <p:nvPr>
            <p:ph type="pic" sz="quarter" idx="10"/>
          </p:nvPr>
        </p:nvSpPr>
        <p:spPr/>
        <p:txBody>
          <a:bodyPr/>
          <a:lstStyle/>
          <a:p>
            <a:endParaRPr lang="en-CH" dirty="0"/>
          </a:p>
        </p:txBody>
      </p:sp>
      <p:sp>
        <p:nvSpPr>
          <p:cNvPr id="8" name="Title 7">
            <a:extLst>
              <a:ext uri="{FF2B5EF4-FFF2-40B4-BE49-F238E27FC236}">
                <a16:creationId xmlns:a16="http://schemas.microsoft.com/office/drawing/2014/main" id="{2BBE4015-B38E-3EEA-5646-5933E01E14BC}"/>
              </a:ext>
            </a:extLst>
          </p:cNvPr>
          <p:cNvSpPr>
            <a:spLocks noGrp="1"/>
          </p:cNvSpPr>
          <p:nvPr>
            <p:ph type="ctrTitle"/>
          </p:nvPr>
        </p:nvSpPr>
        <p:spPr>
          <a:xfrm>
            <a:off x="6521570" y="549740"/>
            <a:ext cx="5670430" cy="3412827"/>
          </a:xfrm>
        </p:spPr>
        <p:txBody>
          <a:bodyPr>
            <a:noAutofit/>
          </a:bodyPr>
          <a:lstStyle/>
          <a:p>
            <a:r>
              <a:rPr lang="en-US" sz="4000" dirty="0"/>
              <a:t>Lightweight Modules Ignitability Test: In-house instrument development and material </a:t>
            </a:r>
            <a:r>
              <a:rPr lang="en-US" sz="4000" dirty="0" err="1"/>
              <a:t>characterisation</a:t>
            </a:r>
            <a:r>
              <a:rPr lang="en-US" sz="4000" dirty="0"/>
              <a:t> assessment</a:t>
            </a:r>
            <a:endParaRPr lang="en-CH" sz="4000" dirty="0"/>
          </a:p>
        </p:txBody>
      </p:sp>
      <p:sp>
        <p:nvSpPr>
          <p:cNvPr id="9" name="Subtitle 8">
            <a:extLst>
              <a:ext uri="{FF2B5EF4-FFF2-40B4-BE49-F238E27FC236}">
                <a16:creationId xmlns:a16="http://schemas.microsoft.com/office/drawing/2014/main" id="{EAB42C1E-C2DE-377A-1FC5-9441C731009A}"/>
              </a:ext>
            </a:extLst>
          </p:cNvPr>
          <p:cNvSpPr>
            <a:spLocks noGrp="1"/>
          </p:cNvSpPr>
          <p:nvPr>
            <p:ph type="subTitle" idx="1"/>
          </p:nvPr>
        </p:nvSpPr>
        <p:spPr>
          <a:xfrm>
            <a:off x="1775885" y="3962567"/>
            <a:ext cx="4745684" cy="2635084"/>
          </a:xfrm>
        </p:spPr>
        <p:txBody>
          <a:bodyPr>
            <a:normAutofit/>
          </a:bodyPr>
          <a:lstStyle/>
          <a:p>
            <a:pPr algn="just"/>
            <a:r>
              <a:rPr lang="en-US" sz="1800" dirty="0"/>
              <a:t>Florian Ollagnon, Umang Desai, Emma Gottis, </a:t>
            </a:r>
            <a:r>
              <a:rPr lang="en-US" sz="1800" dirty="0" err="1"/>
              <a:t>Jérémie</a:t>
            </a:r>
            <a:r>
              <a:rPr lang="en-US" sz="1800" dirty="0"/>
              <a:t> </a:t>
            </a:r>
            <a:r>
              <a:rPr lang="en-US" sz="1800" dirty="0" err="1"/>
              <a:t>Bonvin</a:t>
            </a:r>
            <a:r>
              <a:rPr lang="en-US" sz="1800" dirty="0"/>
              <a:t>, Hengyu Li, Kléber Nicolet, Matthieu </a:t>
            </a:r>
            <a:r>
              <a:rPr lang="en-US" sz="1800" dirty="0" err="1"/>
              <a:t>Despeisse</a:t>
            </a:r>
            <a:r>
              <a:rPr lang="en-US" sz="1800" dirty="0"/>
              <a:t>, Aïcha Hessler-Wyser, Antonin Faes, Christophe Ballif</a:t>
            </a:r>
            <a:endParaRPr lang="en-CH" sz="1800" dirty="0"/>
          </a:p>
          <a:p>
            <a:pPr algn="just"/>
            <a:endParaRPr lang="en-CH" sz="1800" dirty="0"/>
          </a:p>
        </p:txBody>
      </p:sp>
      <p:sp>
        <p:nvSpPr>
          <p:cNvPr id="11" name="Text Placeholder 10">
            <a:extLst>
              <a:ext uri="{FF2B5EF4-FFF2-40B4-BE49-F238E27FC236}">
                <a16:creationId xmlns:a16="http://schemas.microsoft.com/office/drawing/2014/main" id="{DA21ED01-B1CC-E52C-A5C3-C90D0CEEFDC6}"/>
              </a:ext>
            </a:extLst>
          </p:cNvPr>
          <p:cNvSpPr>
            <a:spLocks noGrp="1"/>
          </p:cNvSpPr>
          <p:nvPr>
            <p:ph type="body" sz="quarter" idx="11"/>
          </p:nvPr>
        </p:nvSpPr>
        <p:spPr/>
        <p:txBody>
          <a:bodyPr/>
          <a:lstStyle/>
          <a:p>
            <a:r>
              <a:rPr lang="en-US" dirty="0"/>
              <a:t>26</a:t>
            </a:r>
            <a:r>
              <a:rPr lang="en-US" baseline="30000" dirty="0"/>
              <a:t>th</a:t>
            </a:r>
            <a:r>
              <a:rPr lang="en-US" dirty="0"/>
              <a:t> of April 2024</a:t>
            </a:r>
            <a:endParaRPr lang="en-CH" dirty="0"/>
          </a:p>
        </p:txBody>
      </p:sp>
      <p:sp>
        <p:nvSpPr>
          <p:cNvPr id="5" name="Date Placeholder 4">
            <a:extLst>
              <a:ext uri="{FF2B5EF4-FFF2-40B4-BE49-F238E27FC236}">
                <a16:creationId xmlns:a16="http://schemas.microsoft.com/office/drawing/2014/main" id="{2BB5D5E7-A5C1-1FC6-B418-0584BC5FA8FA}"/>
              </a:ext>
            </a:extLst>
          </p:cNvPr>
          <p:cNvSpPr>
            <a:spLocks noGrp="1"/>
          </p:cNvSpPr>
          <p:nvPr>
            <p:ph type="dt" sz="half" idx="4294967295"/>
          </p:nvPr>
        </p:nvSpPr>
        <p:spPr>
          <a:xfrm rot="16200000">
            <a:off x="-1615282" y="3716603"/>
            <a:ext cx="4454525" cy="1214438"/>
          </a:xfrm>
        </p:spPr>
        <p:txBody>
          <a:bodyPr/>
          <a:lstStyle/>
          <a:p>
            <a:r>
              <a:rPr lang="fr-CH" dirty="0"/>
              <a:t>SOPHIA Workshop</a:t>
            </a:r>
            <a:endParaRPr lang="fr-FR" dirty="0"/>
          </a:p>
        </p:txBody>
      </p:sp>
      <p:sp>
        <p:nvSpPr>
          <p:cNvPr id="7" name="Slide Number Placeholder 6">
            <a:extLst>
              <a:ext uri="{FF2B5EF4-FFF2-40B4-BE49-F238E27FC236}">
                <a16:creationId xmlns:a16="http://schemas.microsoft.com/office/drawing/2014/main" id="{3E1D259C-064C-C92A-1CEF-F5D47F600D6B}"/>
              </a:ext>
            </a:extLst>
          </p:cNvPr>
          <p:cNvSpPr>
            <a:spLocks noGrp="1"/>
          </p:cNvSpPr>
          <p:nvPr>
            <p:ph type="sldNum" sz="quarter" idx="4294967295"/>
          </p:nvPr>
        </p:nvSpPr>
        <p:spPr>
          <a:xfrm>
            <a:off x="11507788" y="260350"/>
            <a:ext cx="684212" cy="217488"/>
          </a:xfrm>
        </p:spPr>
        <p:txBody>
          <a:bodyPr/>
          <a:lstStyle/>
          <a:p>
            <a:fld id="{E1E1CD7C-2161-7D43-862E-CE4C333CD873}" type="slidenum">
              <a:rPr lang="fr-FR" smtClean="0"/>
              <a:pPr/>
              <a:t>1</a:t>
            </a:fld>
            <a:endParaRPr lang="fr-FR" dirty="0"/>
          </a:p>
        </p:txBody>
      </p:sp>
    </p:spTree>
    <p:extLst>
      <p:ext uri="{BB962C8B-B14F-4D97-AF65-F5344CB8AC3E}">
        <p14:creationId xmlns:p14="http://schemas.microsoft.com/office/powerpoint/2010/main" val="416017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C8469C-B2A0-F655-B8DA-0F597203B714}"/>
              </a:ext>
            </a:extLst>
          </p:cNvPr>
          <p:cNvSpPr>
            <a:spLocks noGrp="1"/>
          </p:cNvSpPr>
          <p:nvPr>
            <p:ph idx="1"/>
          </p:nvPr>
        </p:nvSpPr>
        <p:spPr>
          <a:xfrm>
            <a:off x="4855024" y="2100119"/>
            <a:ext cx="3289251" cy="792609"/>
          </a:xfrm>
        </p:spPr>
        <p:txBody>
          <a:bodyPr/>
          <a:lstStyle/>
          <a:p>
            <a:pPr marL="285750" indent="-285750">
              <a:buClr>
                <a:schemeClr val="accent1"/>
              </a:buClr>
              <a:buFont typeface="Wingdings" panose="05000000000000000000" pitchFamily="2" charset="2"/>
              <a:buChar char="§"/>
            </a:pPr>
            <a:r>
              <a:rPr lang="en-US" dirty="0"/>
              <a:t>15 s edge flame exposure</a:t>
            </a:r>
          </a:p>
          <a:p>
            <a:pPr marL="285750" indent="-285750">
              <a:buClr>
                <a:schemeClr val="accent1"/>
              </a:buClr>
              <a:buFont typeface="Wingdings" panose="05000000000000000000" pitchFamily="2" charset="2"/>
              <a:buChar char="§"/>
            </a:pPr>
            <a:r>
              <a:rPr lang="en-US" dirty="0"/>
              <a:t>20 s total duration</a:t>
            </a:r>
          </a:p>
          <a:p>
            <a:pPr marL="285750" indent="-285750">
              <a:buClr>
                <a:schemeClr val="accent1"/>
              </a:buClr>
              <a:buFont typeface="Wingdings" panose="05000000000000000000" pitchFamily="2" charset="2"/>
              <a:buChar char="§"/>
            </a:pPr>
            <a:endParaRPr lang="en-US" dirty="0"/>
          </a:p>
          <a:p>
            <a:pPr marL="285750" indent="-285750">
              <a:buClr>
                <a:schemeClr val="accent1"/>
              </a:buClr>
              <a:buFont typeface="Wingdings" panose="05000000000000000000" pitchFamily="2" charset="2"/>
              <a:buChar char="§"/>
            </a:pPr>
            <a:endParaRPr lang="en-CH" dirty="0"/>
          </a:p>
        </p:txBody>
      </p:sp>
      <p:sp>
        <p:nvSpPr>
          <p:cNvPr id="3" name="Title 2">
            <a:extLst>
              <a:ext uri="{FF2B5EF4-FFF2-40B4-BE49-F238E27FC236}">
                <a16:creationId xmlns:a16="http://schemas.microsoft.com/office/drawing/2014/main" id="{F239FB91-5CBD-D21A-B089-CCB62A68B393}"/>
              </a:ext>
            </a:extLst>
          </p:cNvPr>
          <p:cNvSpPr>
            <a:spLocks noGrp="1"/>
          </p:cNvSpPr>
          <p:nvPr>
            <p:ph type="title"/>
          </p:nvPr>
        </p:nvSpPr>
        <p:spPr>
          <a:xfrm>
            <a:off x="1206501" y="174711"/>
            <a:ext cx="4889500" cy="955350"/>
          </a:xfrm>
        </p:spPr>
        <p:txBody>
          <a:bodyPr/>
          <a:lstStyle/>
          <a:p>
            <a:r>
              <a:rPr lang="en-US" dirty="0"/>
              <a:t>Lightweight module fire test</a:t>
            </a:r>
            <a:endParaRPr lang="en-CH" dirty="0"/>
          </a:p>
        </p:txBody>
      </p:sp>
      <p:sp>
        <p:nvSpPr>
          <p:cNvPr id="4" name="Date Placeholder 3">
            <a:extLst>
              <a:ext uri="{FF2B5EF4-FFF2-40B4-BE49-F238E27FC236}">
                <a16:creationId xmlns:a16="http://schemas.microsoft.com/office/drawing/2014/main" id="{EA796424-E21E-EC9F-8E14-D3418A58E4C3}"/>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4F3754C4-9C8D-03CD-EA65-4F38928CD997}"/>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B15E586E-BCC2-886C-92DA-BDC19E8BA80E}"/>
              </a:ext>
            </a:extLst>
          </p:cNvPr>
          <p:cNvSpPr>
            <a:spLocks noGrp="1"/>
          </p:cNvSpPr>
          <p:nvPr>
            <p:ph type="sldNum" sz="quarter" idx="12"/>
          </p:nvPr>
        </p:nvSpPr>
        <p:spPr/>
        <p:txBody>
          <a:bodyPr/>
          <a:lstStyle/>
          <a:p>
            <a:fld id="{E1E1CD7C-2161-7D43-862E-CE4C333CD873}" type="slidenum">
              <a:rPr lang="fr-FR" smtClean="0"/>
              <a:pPr/>
              <a:t>10</a:t>
            </a:fld>
            <a:endParaRPr lang="fr-FR" dirty="0"/>
          </a:p>
        </p:txBody>
      </p:sp>
      <p:grpSp>
        <p:nvGrpSpPr>
          <p:cNvPr id="8" name="Group 7">
            <a:extLst>
              <a:ext uri="{FF2B5EF4-FFF2-40B4-BE49-F238E27FC236}">
                <a16:creationId xmlns:a16="http://schemas.microsoft.com/office/drawing/2014/main" id="{98BC042C-EBD7-CF26-001C-0CEF697EFDED}"/>
              </a:ext>
            </a:extLst>
          </p:cNvPr>
          <p:cNvGrpSpPr/>
          <p:nvPr/>
        </p:nvGrpSpPr>
        <p:grpSpPr>
          <a:xfrm>
            <a:off x="6650966" y="174711"/>
            <a:ext cx="4857351" cy="1130603"/>
            <a:chOff x="-359289" y="1605047"/>
            <a:chExt cx="8379095" cy="3033877"/>
          </a:xfrm>
        </p:grpSpPr>
        <p:grpSp>
          <p:nvGrpSpPr>
            <p:cNvPr id="10" name="Group 9">
              <a:extLst>
                <a:ext uri="{FF2B5EF4-FFF2-40B4-BE49-F238E27FC236}">
                  <a16:creationId xmlns:a16="http://schemas.microsoft.com/office/drawing/2014/main" id="{FE797514-7A78-FFEE-06F1-A46A9CF0C43C}"/>
                </a:ext>
              </a:extLst>
            </p:cNvPr>
            <p:cNvGrpSpPr/>
            <p:nvPr/>
          </p:nvGrpSpPr>
          <p:grpSpPr>
            <a:xfrm>
              <a:off x="1702129" y="2084917"/>
              <a:ext cx="4393871" cy="2078183"/>
              <a:chOff x="1876301" y="2244436"/>
              <a:chExt cx="2885704" cy="1109978"/>
            </a:xfrm>
          </p:grpSpPr>
          <p:sp>
            <p:nvSpPr>
              <p:cNvPr id="26" name="Rectangle 25">
                <a:extLst>
                  <a:ext uri="{FF2B5EF4-FFF2-40B4-BE49-F238E27FC236}">
                    <a16:creationId xmlns:a16="http://schemas.microsoft.com/office/drawing/2014/main" id="{CADB8004-EAE4-CE9C-B28C-A6068B960A0E}"/>
                  </a:ext>
                </a:extLst>
              </p:cNvPr>
              <p:cNvSpPr/>
              <p:nvPr/>
            </p:nvSpPr>
            <p:spPr>
              <a:xfrm>
                <a:off x="1876301" y="2244436"/>
                <a:ext cx="2885704" cy="47502"/>
              </a:xfrm>
              <a:prstGeom prst="rect">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Rectangle 26">
                <a:extLst>
                  <a:ext uri="{FF2B5EF4-FFF2-40B4-BE49-F238E27FC236}">
                    <a16:creationId xmlns:a16="http://schemas.microsoft.com/office/drawing/2014/main" id="{4E9D7F4A-12EC-42F2-8FE0-1C948AE749FE}"/>
                  </a:ext>
                </a:extLst>
              </p:cNvPr>
              <p:cNvSpPr/>
              <p:nvPr/>
            </p:nvSpPr>
            <p:spPr>
              <a:xfrm>
                <a:off x="1876301" y="2307039"/>
                <a:ext cx="2885704" cy="10489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a:extLst>
                  <a:ext uri="{FF2B5EF4-FFF2-40B4-BE49-F238E27FC236}">
                    <a16:creationId xmlns:a16="http://schemas.microsoft.com/office/drawing/2014/main" id="{1B83176B-1CE8-5E1B-DB99-A3FA00B23003}"/>
                  </a:ext>
                </a:extLst>
              </p:cNvPr>
              <p:cNvSpPr/>
              <p:nvPr/>
            </p:nvSpPr>
            <p:spPr>
              <a:xfrm>
                <a:off x="1876301" y="2531145"/>
                <a:ext cx="2885704" cy="10489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Rectangle 28">
                <a:extLst>
                  <a:ext uri="{FF2B5EF4-FFF2-40B4-BE49-F238E27FC236}">
                    <a16:creationId xmlns:a16="http://schemas.microsoft.com/office/drawing/2014/main" id="{CE02E89C-7B58-6FE1-7EA3-819D0FA0D0CD}"/>
                  </a:ext>
                </a:extLst>
              </p:cNvPr>
              <p:cNvSpPr/>
              <p:nvPr/>
            </p:nvSpPr>
            <p:spPr>
              <a:xfrm>
                <a:off x="2074225" y="2419092"/>
                <a:ext cx="1116170" cy="10489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 name="Rectangle 29">
                <a:extLst>
                  <a:ext uri="{FF2B5EF4-FFF2-40B4-BE49-F238E27FC236}">
                    <a16:creationId xmlns:a16="http://schemas.microsoft.com/office/drawing/2014/main" id="{F2E10232-4A63-2A89-1161-72AD42D306A9}"/>
                  </a:ext>
                </a:extLst>
              </p:cNvPr>
              <p:cNvSpPr/>
              <p:nvPr/>
            </p:nvSpPr>
            <p:spPr>
              <a:xfrm>
                <a:off x="3417603" y="2419092"/>
                <a:ext cx="1116170" cy="10489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90A29205-5F43-02F5-2DB9-073109C073CD}"/>
                  </a:ext>
                </a:extLst>
              </p:cNvPr>
              <p:cNvSpPr/>
              <p:nvPr/>
            </p:nvSpPr>
            <p:spPr>
              <a:xfrm>
                <a:off x="1876301" y="2636043"/>
                <a:ext cx="2885704" cy="10489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 name="Rectangle 31">
                <a:extLst>
                  <a:ext uri="{FF2B5EF4-FFF2-40B4-BE49-F238E27FC236}">
                    <a16:creationId xmlns:a16="http://schemas.microsoft.com/office/drawing/2014/main" id="{6ADFFEDE-60D6-776A-B52C-81FC7491B890}"/>
                  </a:ext>
                </a:extLst>
              </p:cNvPr>
              <p:cNvSpPr/>
              <p:nvPr/>
            </p:nvSpPr>
            <p:spPr>
              <a:xfrm>
                <a:off x="1876301" y="2755251"/>
                <a:ext cx="2885704" cy="10489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Rectangle 32">
                <a:extLst>
                  <a:ext uri="{FF2B5EF4-FFF2-40B4-BE49-F238E27FC236}">
                    <a16:creationId xmlns:a16="http://schemas.microsoft.com/office/drawing/2014/main" id="{77D2D64C-3434-C7C4-38E9-FBFCDCF4CF2D}"/>
                  </a:ext>
                </a:extLst>
              </p:cNvPr>
              <p:cNvSpPr/>
              <p:nvPr/>
            </p:nvSpPr>
            <p:spPr>
              <a:xfrm>
                <a:off x="1876301" y="2869836"/>
                <a:ext cx="2885704" cy="255408"/>
              </a:xfrm>
              <a:prstGeom prst="rect">
                <a:avLst/>
              </a:prstGeom>
              <a:pattFill prst="dkVert">
                <a:fgClr>
                  <a:schemeClr val="tx2">
                    <a:lumMod val="60000"/>
                    <a:lumOff val="40000"/>
                  </a:schemeClr>
                </a:fgClr>
                <a:bgClr>
                  <a:schemeClr val="bg1"/>
                </a:bgClr>
              </a:patt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4" name="Rectangle 33">
                <a:extLst>
                  <a:ext uri="{FF2B5EF4-FFF2-40B4-BE49-F238E27FC236}">
                    <a16:creationId xmlns:a16="http://schemas.microsoft.com/office/drawing/2014/main" id="{54155F7D-5F1A-B7DD-A4F2-6AFCF388BC7C}"/>
                  </a:ext>
                </a:extLst>
              </p:cNvPr>
              <p:cNvSpPr/>
              <p:nvPr/>
            </p:nvSpPr>
            <p:spPr>
              <a:xfrm>
                <a:off x="1876301" y="3134931"/>
                <a:ext cx="2885704" cy="10489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Rectangle 34">
                <a:extLst>
                  <a:ext uri="{FF2B5EF4-FFF2-40B4-BE49-F238E27FC236}">
                    <a16:creationId xmlns:a16="http://schemas.microsoft.com/office/drawing/2014/main" id="{114CD096-00F1-85B1-1D53-A44D2C4116CE}"/>
                  </a:ext>
                </a:extLst>
              </p:cNvPr>
              <p:cNvSpPr/>
              <p:nvPr/>
            </p:nvSpPr>
            <p:spPr>
              <a:xfrm>
                <a:off x="1876301" y="3249516"/>
                <a:ext cx="2885704" cy="10489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1" name="TextBox 10">
              <a:extLst>
                <a:ext uri="{FF2B5EF4-FFF2-40B4-BE49-F238E27FC236}">
                  <a16:creationId xmlns:a16="http://schemas.microsoft.com/office/drawing/2014/main" id="{CF8BFBCF-CB2F-3F38-FBD0-67E675AA9241}"/>
                </a:ext>
              </a:extLst>
            </p:cNvPr>
            <p:cNvSpPr txBox="1"/>
            <p:nvPr/>
          </p:nvSpPr>
          <p:spPr>
            <a:xfrm>
              <a:off x="6640098" y="2306854"/>
              <a:ext cx="1379708" cy="743303"/>
            </a:xfrm>
            <a:prstGeom prst="rect">
              <a:avLst/>
            </a:prstGeom>
            <a:noFill/>
          </p:spPr>
          <p:txBody>
            <a:bodyPr wrap="square" rtlCol="0">
              <a:spAutoFit/>
            </a:bodyPr>
            <a:lstStyle/>
            <a:p>
              <a:r>
                <a:rPr lang="en-US" sz="1200" dirty="0" err="1"/>
                <a:t>Encaps</a:t>
              </a:r>
              <a:r>
                <a:rPr lang="en-US" sz="1200" dirty="0"/>
                <a:t>.</a:t>
              </a:r>
            </a:p>
          </p:txBody>
        </p:sp>
        <p:sp>
          <p:nvSpPr>
            <p:cNvPr id="12" name="TextBox 11">
              <a:extLst>
                <a:ext uri="{FF2B5EF4-FFF2-40B4-BE49-F238E27FC236}">
                  <a16:creationId xmlns:a16="http://schemas.microsoft.com/office/drawing/2014/main" id="{8EA8B022-3D30-70A2-7DD5-C10C610A1EC8}"/>
                </a:ext>
              </a:extLst>
            </p:cNvPr>
            <p:cNvSpPr txBox="1"/>
            <p:nvPr/>
          </p:nvSpPr>
          <p:spPr>
            <a:xfrm>
              <a:off x="6640099" y="3206176"/>
              <a:ext cx="1049497" cy="742391"/>
            </a:xfrm>
            <a:prstGeom prst="rect">
              <a:avLst/>
            </a:prstGeom>
            <a:noFill/>
          </p:spPr>
          <p:txBody>
            <a:bodyPr wrap="square" rtlCol="0">
              <a:spAutoFit/>
            </a:bodyPr>
            <a:lstStyle/>
            <a:p>
              <a:r>
                <a:rPr lang="en-US" sz="1200" dirty="0"/>
                <a:t>Skin</a:t>
              </a:r>
            </a:p>
          </p:txBody>
        </p:sp>
        <p:sp>
          <p:nvSpPr>
            <p:cNvPr id="13" name="TextBox 12">
              <a:extLst>
                <a:ext uri="{FF2B5EF4-FFF2-40B4-BE49-F238E27FC236}">
                  <a16:creationId xmlns:a16="http://schemas.microsoft.com/office/drawing/2014/main" id="{274AA496-559D-7AEA-C241-0A2B620EC1EF}"/>
                </a:ext>
              </a:extLst>
            </p:cNvPr>
            <p:cNvSpPr txBox="1"/>
            <p:nvPr/>
          </p:nvSpPr>
          <p:spPr>
            <a:xfrm>
              <a:off x="63084" y="2208638"/>
              <a:ext cx="1206727" cy="743303"/>
            </a:xfrm>
            <a:prstGeom prst="rect">
              <a:avLst/>
            </a:prstGeom>
            <a:noFill/>
          </p:spPr>
          <p:txBody>
            <a:bodyPr wrap="square" rtlCol="0">
              <a:spAutoFit/>
            </a:bodyPr>
            <a:lstStyle/>
            <a:p>
              <a:r>
                <a:rPr lang="en-US" sz="1200" dirty="0"/>
                <a:t>PERC</a:t>
              </a:r>
            </a:p>
          </p:txBody>
        </p:sp>
        <p:sp>
          <p:nvSpPr>
            <p:cNvPr id="14" name="TextBox 13">
              <a:extLst>
                <a:ext uri="{FF2B5EF4-FFF2-40B4-BE49-F238E27FC236}">
                  <a16:creationId xmlns:a16="http://schemas.microsoft.com/office/drawing/2014/main" id="{4DBDFEA0-DE8F-3A8C-B32C-B9F2A7B7A113}"/>
                </a:ext>
              </a:extLst>
            </p:cNvPr>
            <p:cNvSpPr txBox="1"/>
            <p:nvPr/>
          </p:nvSpPr>
          <p:spPr>
            <a:xfrm>
              <a:off x="-94162" y="3266502"/>
              <a:ext cx="1300662" cy="743303"/>
            </a:xfrm>
            <a:prstGeom prst="rect">
              <a:avLst/>
            </a:prstGeom>
            <a:noFill/>
          </p:spPr>
          <p:txBody>
            <a:bodyPr wrap="square" rtlCol="0">
              <a:spAutoFit/>
            </a:bodyPr>
            <a:lstStyle/>
            <a:p>
              <a:r>
                <a:rPr lang="en-US" sz="1200" dirty="0" err="1"/>
                <a:t>Encaps</a:t>
              </a:r>
              <a:r>
                <a:rPr lang="en-US" sz="1200" dirty="0"/>
                <a:t>.</a:t>
              </a:r>
            </a:p>
          </p:txBody>
        </p:sp>
        <p:sp>
          <p:nvSpPr>
            <p:cNvPr id="15" name="TextBox 14">
              <a:extLst>
                <a:ext uri="{FF2B5EF4-FFF2-40B4-BE49-F238E27FC236}">
                  <a16:creationId xmlns:a16="http://schemas.microsoft.com/office/drawing/2014/main" id="{31C63418-9C00-C4BB-D3A2-91E7C74D1FE3}"/>
                </a:ext>
              </a:extLst>
            </p:cNvPr>
            <p:cNvSpPr txBox="1"/>
            <p:nvPr/>
          </p:nvSpPr>
          <p:spPr>
            <a:xfrm>
              <a:off x="6591629" y="1605047"/>
              <a:ext cx="1097967" cy="743303"/>
            </a:xfrm>
            <a:prstGeom prst="rect">
              <a:avLst/>
            </a:prstGeom>
            <a:noFill/>
          </p:spPr>
          <p:txBody>
            <a:bodyPr wrap="square" rtlCol="0">
              <a:spAutoFit/>
            </a:bodyPr>
            <a:lstStyle/>
            <a:p>
              <a:r>
                <a:rPr lang="en-US" sz="1200" dirty="0"/>
                <a:t>ETFE</a:t>
              </a:r>
            </a:p>
          </p:txBody>
        </p:sp>
        <p:sp>
          <p:nvSpPr>
            <p:cNvPr id="16" name="TextBox 15">
              <a:extLst>
                <a:ext uri="{FF2B5EF4-FFF2-40B4-BE49-F238E27FC236}">
                  <a16:creationId xmlns:a16="http://schemas.microsoft.com/office/drawing/2014/main" id="{7C6214D5-F658-D259-7EDD-F391EF1E4F7E}"/>
                </a:ext>
              </a:extLst>
            </p:cNvPr>
            <p:cNvSpPr txBox="1"/>
            <p:nvPr/>
          </p:nvSpPr>
          <p:spPr>
            <a:xfrm>
              <a:off x="-359289" y="3895621"/>
              <a:ext cx="1888441" cy="743303"/>
            </a:xfrm>
            <a:prstGeom prst="rect">
              <a:avLst/>
            </a:prstGeom>
            <a:noFill/>
          </p:spPr>
          <p:txBody>
            <a:bodyPr wrap="square" rtlCol="0">
              <a:spAutoFit/>
            </a:bodyPr>
            <a:lstStyle/>
            <a:p>
              <a:r>
                <a:rPr lang="en-US" sz="1200" dirty="0"/>
                <a:t>Honeycomb</a:t>
              </a:r>
            </a:p>
          </p:txBody>
        </p:sp>
        <p:cxnSp>
          <p:nvCxnSpPr>
            <p:cNvPr id="17" name="Straight Connector 16">
              <a:extLst>
                <a:ext uri="{FF2B5EF4-FFF2-40B4-BE49-F238E27FC236}">
                  <a16:creationId xmlns:a16="http://schemas.microsoft.com/office/drawing/2014/main" id="{7A902FAB-094A-89C2-9DF3-C37E49B15C7D}"/>
                </a:ext>
              </a:extLst>
            </p:cNvPr>
            <p:cNvCxnSpPr>
              <a:cxnSpLocks/>
              <a:stCxn id="31" idx="3"/>
              <a:endCxn id="12" idx="1"/>
            </p:cNvCxnSpPr>
            <p:nvPr/>
          </p:nvCxnSpPr>
          <p:spPr>
            <a:xfrm>
              <a:off x="6096001" y="2916311"/>
              <a:ext cx="544098" cy="661062"/>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2C541B1-48E2-DC6A-469E-74FD378C1582}"/>
                </a:ext>
              </a:extLst>
            </p:cNvPr>
            <p:cNvCxnSpPr>
              <a:cxnSpLocks/>
              <a:stCxn id="35" idx="3"/>
              <a:endCxn id="12" idx="1"/>
            </p:cNvCxnSpPr>
            <p:nvPr/>
          </p:nvCxnSpPr>
          <p:spPr>
            <a:xfrm flipV="1">
              <a:off x="6096001" y="3577373"/>
              <a:ext cx="544098" cy="487528"/>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992F726-A3FB-21F6-99FC-C5082CB50F3E}"/>
                </a:ext>
              </a:extLst>
            </p:cNvPr>
            <p:cNvCxnSpPr>
              <a:cxnSpLocks/>
              <a:stCxn id="28" idx="3"/>
              <a:endCxn id="11" idx="1"/>
            </p:cNvCxnSpPr>
            <p:nvPr/>
          </p:nvCxnSpPr>
          <p:spPr>
            <a:xfrm flipV="1">
              <a:off x="6096000" y="2678507"/>
              <a:ext cx="544098" cy="41408"/>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C94AD49B-5604-F1A4-B4EE-0C628F209EDB}"/>
                </a:ext>
              </a:extLst>
            </p:cNvPr>
            <p:cNvCxnSpPr>
              <a:cxnSpLocks/>
              <a:stCxn id="27" idx="3"/>
              <a:endCxn id="11" idx="1"/>
            </p:cNvCxnSpPr>
            <p:nvPr/>
          </p:nvCxnSpPr>
          <p:spPr>
            <a:xfrm>
              <a:off x="6096000" y="2300325"/>
              <a:ext cx="544098" cy="378182"/>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E1BC50B-0E24-BEBE-2719-C8CC4130B0CD}"/>
                </a:ext>
              </a:extLst>
            </p:cNvPr>
            <p:cNvCxnSpPr>
              <a:cxnSpLocks/>
              <a:stCxn id="26" idx="3"/>
              <a:endCxn id="15" idx="1"/>
            </p:cNvCxnSpPr>
            <p:nvPr/>
          </p:nvCxnSpPr>
          <p:spPr>
            <a:xfrm flipV="1">
              <a:off x="6096000" y="1976700"/>
              <a:ext cx="495630" cy="152686"/>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F55C793-0C4B-3EEA-0034-F8A0088DA700}"/>
                </a:ext>
              </a:extLst>
            </p:cNvPr>
            <p:cNvCxnSpPr>
              <a:cxnSpLocks/>
              <a:stCxn id="13" idx="3"/>
              <a:endCxn id="29" idx="1"/>
            </p:cNvCxnSpPr>
            <p:nvPr/>
          </p:nvCxnSpPr>
          <p:spPr>
            <a:xfrm flipV="1">
              <a:off x="1269810" y="2510120"/>
              <a:ext cx="733684" cy="70171"/>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DFB0310-E680-9ABD-9FC6-E0E4FA58B82C}"/>
                </a:ext>
              </a:extLst>
            </p:cNvPr>
            <p:cNvCxnSpPr>
              <a:cxnSpLocks/>
              <a:stCxn id="14" idx="3"/>
              <a:endCxn id="32" idx="1"/>
            </p:cNvCxnSpPr>
            <p:nvPr/>
          </p:nvCxnSpPr>
          <p:spPr>
            <a:xfrm flipV="1">
              <a:off x="1206500" y="3139501"/>
              <a:ext cx="495628" cy="498654"/>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144CB39-598B-7C04-9AEF-878AC3E81931}"/>
                </a:ext>
              </a:extLst>
            </p:cNvPr>
            <p:cNvCxnSpPr>
              <a:cxnSpLocks/>
              <a:stCxn id="14" idx="3"/>
              <a:endCxn id="34" idx="1"/>
            </p:cNvCxnSpPr>
            <p:nvPr/>
          </p:nvCxnSpPr>
          <p:spPr>
            <a:xfrm>
              <a:off x="1206500" y="3638155"/>
              <a:ext cx="495628" cy="212213"/>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39DAA75-7D3A-F615-F403-16A4D4B5649B}"/>
                </a:ext>
              </a:extLst>
            </p:cNvPr>
            <p:cNvCxnSpPr>
              <a:cxnSpLocks/>
              <a:stCxn id="16" idx="3"/>
              <a:endCxn id="33" idx="1"/>
            </p:cNvCxnSpPr>
            <p:nvPr/>
          </p:nvCxnSpPr>
          <p:spPr>
            <a:xfrm flipV="1">
              <a:off x="1529152" y="3494936"/>
              <a:ext cx="172978" cy="772338"/>
            </a:xfrm>
            <a:prstGeom prst="line">
              <a:avLst/>
            </a:prstGeom>
          </p:spPr>
          <p:style>
            <a:lnRef idx="1">
              <a:schemeClr val="dk1"/>
            </a:lnRef>
            <a:fillRef idx="0">
              <a:schemeClr val="dk1"/>
            </a:fillRef>
            <a:effectRef idx="0">
              <a:schemeClr val="dk1"/>
            </a:effectRef>
            <a:fontRef idx="minor">
              <a:schemeClr val="tx1"/>
            </a:fontRef>
          </p:style>
        </p:cxnSp>
      </p:grpSp>
      <p:pic>
        <p:nvPicPr>
          <p:cNvPr id="7" name="FC4-BC4 short">
            <a:hlinkClick r:id="" action="ppaction://media"/>
            <a:extLst>
              <a:ext uri="{FF2B5EF4-FFF2-40B4-BE49-F238E27FC236}">
                <a16:creationId xmlns:a16="http://schemas.microsoft.com/office/drawing/2014/main" id="{6C0D7AB7-7436-E331-6CD0-B03F9A9D1D6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4664" t="6570" r="34946" b="10832"/>
          <a:stretch/>
        </p:blipFill>
        <p:spPr>
          <a:xfrm>
            <a:off x="1360152" y="1305314"/>
            <a:ext cx="3115334" cy="4762863"/>
          </a:xfrm>
          <a:prstGeom prst="rect">
            <a:avLst/>
          </a:prstGeom>
        </p:spPr>
      </p:pic>
      <p:pic>
        <p:nvPicPr>
          <p:cNvPr id="37" name="Picture 36">
            <a:extLst>
              <a:ext uri="{FF2B5EF4-FFF2-40B4-BE49-F238E27FC236}">
                <a16:creationId xmlns:a16="http://schemas.microsoft.com/office/drawing/2014/main" id="{6FC7624B-8842-B54F-7F7C-1A7518350CFE}"/>
              </a:ext>
            </a:extLst>
          </p:cNvPr>
          <p:cNvPicPr>
            <a:picLocks noChangeAspect="1"/>
          </p:cNvPicPr>
          <p:nvPr/>
        </p:nvPicPr>
        <p:blipFill>
          <a:blip r:embed="rId5"/>
          <a:stretch>
            <a:fillRect/>
          </a:stretch>
        </p:blipFill>
        <p:spPr>
          <a:xfrm>
            <a:off x="8478097" y="1406806"/>
            <a:ext cx="2427780" cy="2233793"/>
          </a:xfrm>
          <a:prstGeom prst="rect">
            <a:avLst/>
          </a:prstGeom>
        </p:spPr>
      </p:pic>
      <p:sp>
        <p:nvSpPr>
          <p:cNvPr id="38" name="TextBox 37">
            <a:extLst>
              <a:ext uri="{FF2B5EF4-FFF2-40B4-BE49-F238E27FC236}">
                <a16:creationId xmlns:a16="http://schemas.microsoft.com/office/drawing/2014/main" id="{44706B88-FB51-BF7A-F874-5F4022A01A9A}"/>
              </a:ext>
            </a:extLst>
          </p:cNvPr>
          <p:cNvSpPr txBox="1"/>
          <p:nvPr/>
        </p:nvSpPr>
        <p:spPr>
          <a:xfrm>
            <a:off x="8680233" y="3604293"/>
            <a:ext cx="2023508" cy="307777"/>
          </a:xfrm>
          <a:prstGeom prst="rect">
            <a:avLst/>
          </a:prstGeom>
          <a:noFill/>
        </p:spPr>
        <p:txBody>
          <a:bodyPr wrap="square" rtlCol="0">
            <a:spAutoFit/>
          </a:bodyPr>
          <a:lstStyle/>
          <a:p>
            <a:pPr algn="ctr"/>
            <a:r>
              <a:rPr lang="en-US" sz="1400" dirty="0"/>
              <a:t>Picture after 20 s</a:t>
            </a:r>
          </a:p>
        </p:txBody>
      </p:sp>
      <p:cxnSp>
        <p:nvCxnSpPr>
          <p:cNvPr id="39" name="Straight Arrow Connector 38">
            <a:extLst>
              <a:ext uri="{FF2B5EF4-FFF2-40B4-BE49-F238E27FC236}">
                <a16:creationId xmlns:a16="http://schemas.microsoft.com/office/drawing/2014/main" id="{00B1295B-9B6E-6FCD-CDAC-BFF9EB9CD333}"/>
              </a:ext>
            </a:extLst>
          </p:cNvPr>
          <p:cNvCxnSpPr>
            <a:cxnSpLocks/>
          </p:cNvCxnSpPr>
          <p:nvPr/>
        </p:nvCxnSpPr>
        <p:spPr>
          <a:xfrm>
            <a:off x="10486688" y="2203635"/>
            <a:ext cx="0" cy="1162589"/>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405E21E-45B3-4C3D-A425-928F90C9A972}"/>
              </a:ext>
            </a:extLst>
          </p:cNvPr>
          <p:cNvSpPr txBox="1"/>
          <p:nvPr/>
        </p:nvSpPr>
        <p:spPr>
          <a:xfrm rot="5400000">
            <a:off x="10199980" y="2706293"/>
            <a:ext cx="850414" cy="276999"/>
          </a:xfrm>
          <a:prstGeom prst="rect">
            <a:avLst/>
          </a:prstGeom>
          <a:noFill/>
        </p:spPr>
        <p:txBody>
          <a:bodyPr wrap="square" rtlCol="0">
            <a:spAutoFit/>
          </a:bodyPr>
          <a:lstStyle/>
          <a:p>
            <a:r>
              <a:rPr lang="en-US" sz="1200" dirty="0">
                <a:solidFill>
                  <a:srgbClr val="FF0000"/>
                </a:solidFill>
              </a:rPr>
              <a:t>15 cm</a:t>
            </a:r>
          </a:p>
        </p:txBody>
      </p:sp>
      <p:sp>
        <p:nvSpPr>
          <p:cNvPr id="41" name="Content Placeholder 1">
            <a:extLst>
              <a:ext uri="{FF2B5EF4-FFF2-40B4-BE49-F238E27FC236}">
                <a16:creationId xmlns:a16="http://schemas.microsoft.com/office/drawing/2014/main" id="{04345993-09C8-C858-F37B-9E49E4AC2C84}"/>
              </a:ext>
            </a:extLst>
          </p:cNvPr>
          <p:cNvSpPr txBox="1">
            <a:spLocks/>
          </p:cNvSpPr>
          <p:nvPr/>
        </p:nvSpPr>
        <p:spPr>
          <a:xfrm>
            <a:off x="4855024" y="5982777"/>
            <a:ext cx="3289251" cy="469423"/>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US" dirty="0"/>
              <a:t>Sustained flame </a:t>
            </a:r>
          </a:p>
          <a:p>
            <a:pPr marL="285750" indent="-285750"/>
            <a:endParaRPr lang="en-US" dirty="0"/>
          </a:p>
          <a:p>
            <a:pPr marL="285750" indent="-285750"/>
            <a:endParaRPr lang="en-CH" dirty="0"/>
          </a:p>
        </p:txBody>
      </p:sp>
      <p:pic>
        <p:nvPicPr>
          <p:cNvPr id="42" name="Picture 41">
            <a:extLst>
              <a:ext uri="{FF2B5EF4-FFF2-40B4-BE49-F238E27FC236}">
                <a16:creationId xmlns:a16="http://schemas.microsoft.com/office/drawing/2014/main" id="{5D0FC961-964F-70A7-D99B-BE70517FF1FA}"/>
              </a:ext>
            </a:extLst>
          </p:cNvPr>
          <p:cNvPicPr>
            <a:picLocks noChangeAspect="1"/>
          </p:cNvPicPr>
          <p:nvPr/>
        </p:nvPicPr>
        <p:blipFill>
          <a:blip r:embed="rId6"/>
          <a:stretch>
            <a:fillRect/>
          </a:stretch>
        </p:blipFill>
        <p:spPr>
          <a:xfrm>
            <a:off x="8478098" y="4024421"/>
            <a:ext cx="2427779" cy="2427779"/>
          </a:xfrm>
          <a:prstGeom prst="rect">
            <a:avLst/>
          </a:prstGeom>
        </p:spPr>
      </p:pic>
      <p:cxnSp>
        <p:nvCxnSpPr>
          <p:cNvPr id="43" name="Straight Arrow Connector 42">
            <a:extLst>
              <a:ext uri="{FF2B5EF4-FFF2-40B4-BE49-F238E27FC236}">
                <a16:creationId xmlns:a16="http://schemas.microsoft.com/office/drawing/2014/main" id="{65D1E7A1-E9DF-1308-A7A5-D2FB15E9D723}"/>
              </a:ext>
            </a:extLst>
          </p:cNvPr>
          <p:cNvCxnSpPr>
            <a:cxnSpLocks/>
          </p:cNvCxnSpPr>
          <p:nvPr/>
        </p:nvCxnSpPr>
        <p:spPr>
          <a:xfrm flipH="1">
            <a:off x="10597578" y="4732614"/>
            <a:ext cx="55218" cy="15408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182978F-8480-8014-BAF7-9D065CE362E4}"/>
              </a:ext>
            </a:extLst>
          </p:cNvPr>
          <p:cNvSpPr txBox="1"/>
          <p:nvPr/>
        </p:nvSpPr>
        <p:spPr>
          <a:xfrm rot="5400000">
            <a:off x="10421544" y="5328988"/>
            <a:ext cx="781318" cy="276999"/>
          </a:xfrm>
          <a:prstGeom prst="rect">
            <a:avLst/>
          </a:prstGeom>
          <a:noFill/>
        </p:spPr>
        <p:txBody>
          <a:bodyPr wrap="square" rtlCol="0">
            <a:spAutoFit/>
          </a:bodyPr>
          <a:lstStyle/>
          <a:p>
            <a:r>
              <a:rPr lang="en-US" sz="1200" dirty="0">
                <a:solidFill>
                  <a:srgbClr val="FF0000"/>
                </a:solidFill>
              </a:rPr>
              <a:t>15 cm</a:t>
            </a:r>
          </a:p>
        </p:txBody>
      </p:sp>
      <p:sp>
        <p:nvSpPr>
          <p:cNvPr id="47" name="TextBox 46">
            <a:extLst>
              <a:ext uri="{FF2B5EF4-FFF2-40B4-BE49-F238E27FC236}">
                <a16:creationId xmlns:a16="http://schemas.microsoft.com/office/drawing/2014/main" id="{92AC7BCE-7509-248D-5EE3-6EB28C966255}"/>
              </a:ext>
            </a:extLst>
          </p:cNvPr>
          <p:cNvSpPr txBox="1"/>
          <p:nvPr/>
        </p:nvSpPr>
        <p:spPr>
          <a:xfrm>
            <a:off x="8680233" y="6385765"/>
            <a:ext cx="2023508" cy="307777"/>
          </a:xfrm>
          <a:prstGeom prst="rect">
            <a:avLst/>
          </a:prstGeom>
          <a:noFill/>
        </p:spPr>
        <p:txBody>
          <a:bodyPr wrap="square" rtlCol="0">
            <a:spAutoFit/>
          </a:bodyPr>
          <a:lstStyle/>
          <a:p>
            <a:pPr algn="ctr"/>
            <a:r>
              <a:rPr lang="en-US" sz="1400" dirty="0"/>
              <a:t>Picture after 60 s</a:t>
            </a:r>
          </a:p>
        </p:txBody>
      </p:sp>
      <p:sp>
        <p:nvSpPr>
          <p:cNvPr id="50" name="Content Placeholder 1">
            <a:extLst>
              <a:ext uri="{FF2B5EF4-FFF2-40B4-BE49-F238E27FC236}">
                <a16:creationId xmlns:a16="http://schemas.microsoft.com/office/drawing/2014/main" id="{DF5FE1BA-D6FB-3EB0-EFF4-ECD7DCF30C16}"/>
              </a:ext>
            </a:extLst>
          </p:cNvPr>
          <p:cNvSpPr txBox="1">
            <a:spLocks/>
          </p:cNvSpPr>
          <p:nvPr/>
        </p:nvSpPr>
        <p:spPr>
          <a:xfrm>
            <a:off x="4848584" y="4445701"/>
            <a:ext cx="3289251" cy="792609"/>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US" dirty="0"/>
              <a:t>30 s edge flame exposure</a:t>
            </a:r>
          </a:p>
          <a:p>
            <a:pPr marL="285750" indent="-285750"/>
            <a:r>
              <a:rPr lang="en-US" dirty="0"/>
              <a:t>60 s total duration</a:t>
            </a:r>
          </a:p>
          <a:p>
            <a:pPr marL="285750" indent="-285750"/>
            <a:endParaRPr lang="en-US" dirty="0"/>
          </a:p>
          <a:p>
            <a:pPr marL="285750" indent="-285750"/>
            <a:endParaRPr lang="en-CH" dirty="0"/>
          </a:p>
        </p:txBody>
      </p:sp>
    </p:spTree>
    <p:extLst>
      <p:ext uri="{BB962C8B-B14F-4D97-AF65-F5344CB8AC3E}">
        <p14:creationId xmlns:p14="http://schemas.microsoft.com/office/powerpoint/2010/main" val="18425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6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vol="80000">
                <p:cTn id="26" fill="hold" display="0">
                  <p:stCondLst>
                    <p:cond delay="indefinite"/>
                  </p:stCondLst>
                </p:cTn>
                <p:tgtEl>
                  <p:spTgt spid="7"/>
                </p:tgtEl>
              </p:cMediaNode>
            </p:video>
          </p:childTnLst>
        </p:cTn>
      </p:par>
    </p:tnLst>
    <p:bldLst>
      <p:bldP spid="41" grpId="0"/>
      <p:bldP spid="44" grpId="0"/>
      <p:bldP spid="47"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A7AAA2-7BBE-A54C-F8C2-CE9A5167AC71}"/>
              </a:ext>
            </a:extLst>
          </p:cNvPr>
          <p:cNvSpPr>
            <a:spLocks noGrp="1"/>
          </p:cNvSpPr>
          <p:nvPr>
            <p:ph idx="1"/>
          </p:nvPr>
        </p:nvSpPr>
        <p:spPr>
          <a:xfrm>
            <a:off x="6981289" y="2405432"/>
            <a:ext cx="4453659" cy="2047136"/>
          </a:xfrm>
        </p:spPr>
        <p:txBody>
          <a:bodyPr/>
          <a:lstStyle/>
          <a:p>
            <a:r>
              <a:rPr lang="en-US" dirty="0"/>
              <a:t>ETFE high resistance towards fire</a:t>
            </a:r>
          </a:p>
          <a:p>
            <a:endParaRPr lang="en-US" dirty="0"/>
          </a:p>
          <a:p>
            <a:r>
              <a:rPr lang="en-US" dirty="0"/>
              <a:t>Encapsulant is a fuel for the flame</a:t>
            </a:r>
          </a:p>
          <a:p>
            <a:r>
              <a:rPr lang="en-US" dirty="0"/>
              <a:t>Polymeric honeycomb (HC) contribute to the fire</a:t>
            </a:r>
            <a:endParaRPr lang="en-CH" dirty="0"/>
          </a:p>
        </p:txBody>
      </p:sp>
      <p:sp>
        <p:nvSpPr>
          <p:cNvPr id="3" name="Title 2">
            <a:extLst>
              <a:ext uri="{FF2B5EF4-FFF2-40B4-BE49-F238E27FC236}">
                <a16:creationId xmlns:a16="http://schemas.microsoft.com/office/drawing/2014/main" id="{811B27A3-CCAE-EE7F-4FFE-38603E650DEE}"/>
              </a:ext>
            </a:extLst>
          </p:cNvPr>
          <p:cNvSpPr>
            <a:spLocks noGrp="1"/>
          </p:cNvSpPr>
          <p:nvPr>
            <p:ph type="title"/>
          </p:nvPr>
        </p:nvSpPr>
        <p:spPr/>
        <p:txBody>
          <a:bodyPr/>
          <a:lstStyle/>
          <a:p>
            <a:r>
              <a:rPr lang="en-US" dirty="0"/>
              <a:t>Flame source assessment</a:t>
            </a:r>
            <a:endParaRPr lang="en-CH" dirty="0"/>
          </a:p>
        </p:txBody>
      </p:sp>
      <p:sp>
        <p:nvSpPr>
          <p:cNvPr id="4" name="Date Placeholder 3">
            <a:extLst>
              <a:ext uri="{FF2B5EF4-FFF2-40B4-BE49-F238E27FC236}">
                <a16:creationId xmlns:a16="http://schemas.microsoft.com/office/drawing/2014/main" id="{39A47F59-B9DA-6D54-AE1E-5F6A8BAD5D91}"/>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19020A14-6014-824D-CAE5-CD8FEA56F53D}"/>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21580332-C74D-C69D-472C-508C0CD45477}"/>
              </a:ext>
            </a:extLst>
          </p:cNvPr>
          <p:cNvSpPr>
            <a:spLocks noGrp="1"/>
          </p:cNvSpPr>
          <p:nvPr>
            <p:ph type="sldNum" sz="quarter" idx="12"/>
          </p:nvPr>
        </p:nvSpPr>
        <p:spPr/>
        <p:txBody>
          <a:bodyPr/>
          <a:lstStyle/>
          <a:p>
            <a:fld id="{E1E1CD7C-2161-7D43-862E-CE4C333CD873}" type="slidenum">
              <a:rPr lang="fr-FR" smtClean="0"/>
              <a:pPr/>
              <a:t>11</a:t>
            </a:fld>
            <a:endParaRPr lang="fr-FR" dirty="0"/>
          </a:p>
        </p:txBody>
      </p:sp>
      <p:pic>
        <p:nvPicPr>
          <p:cNvPr id="8" name="Picture 7">
            <a:extLst>
              <a:ext uri="{FF2B5EF4-FFF2-40B4-BE49-F238E27FC236}">
                <a16:creationId xmlns:a16="http://schemas.microsoft.com/office/drawing/2014/main" id="{FC3B336C-6B02-CEE0-40FA-F74F10C9A67B}"/>
              </a:ext>
            </a:extLst>
          </p:cNvPr>
          <p:cNvPicPr>
            <a:picLocks noChangeAspect="1"/>
          </p:cNvPicPr>
          <p:nvPr/>
        </p:nvPicPr>
        <p:blipFill>
          <a:blip r:embed="rId2"/>
          <a:stretch>
            <a:fillRect/>
          </a:stretch>
        </p:blipFill>
        <p:spPr>
          <a:xfrm>
            <a:off x="4152957" y="3921211"/>
            <a:ext cx="2251348" cy="2330751"/>
          </a:xfrm>
          <a:prstGeom prst="rect">
            <a:avLst/>
          </a:prstGeom>
        </p:spPr>
      </p:pic>
      <p:pic>
        <p:nvPicPr>
          <p:cNvPr id="9" name="Picture 8">
            <a:extLst>
              <a:ext uri="{FF2B5EF4-FFF2-40B4-BE49-F238E27FC236}">
                <a16:creationId xmlns:a16="http://schemas.microsoft.com/office/drawing/2014/main" id="{328232DC-9D82-6BC1-C0CF-C94D08A12E14}"/>
              </a:ext>
            </a:extLst>
          </p:cNvPr>
          <p:cNvPicPr>
            <a:picLocks noChangeAspect="1"/>
          </p:cNvPicPr>
          <p:nvPr/>
        </p:nvPicPr>
        <p:blipFill>
          <a:blip r:embed="rId3"/>
          <a:stretch>
            <a:fillRect/>
          </a:stretch>
        </p:blipFill>
        <p:spPr>
          <a:xfrm>
            <a:off x="1218407" y="1109806"/>
            <a:ext cx="1507960" cy="2331539"/>
          </a:xfrm>
          <a:prstGeom prst="rect">
            <a:avLst/>
          </a:prstGeom>
        </p:spPr>
      </p:pic>
      <p:pic>
        <p:nvPicPr>
          <p:cNvPr id="10" name="Picture 9">
            <a:extLst>
              <a:ext uri="{FF2B5EF4-FFF2-40B4-BE49-F238E27FC236}">
                <a16:creationId xmlns:a16="http://schemas.microsoft.com/office/drawing/2014/main" id="{8EAC4BE5-39DC-5B47-270A-E509BE515FAE}"/>
              </a:ext>
            </a:extLst>
          </p:cNvPr>
          <p:cNvPicPr>
            <a:picLocks noChangeAspect="1"/>
          </p:cNvPicPr>
          <p:nvPr/>
        </p:nvPicPr>
        <p:blipFill>
          <a:blip r:embed="rId4"/>
          <a:stretch>
            <a:fillRect/>
          </a:stretch>
        </p:blipFill>
        <p:spPr>
          <a:xfrm>
            <a:off x="5150202" y="1110198"/>
            <a:ext cx="925641" cy="2330751"/>
          </a:xfrm>
          <a:prstGeom prst="rect">
            <a:avLst/>
          </a:prstGeom>
        </p:spPr>
      </p:pic>
      <p:pic>
        <p:nvPicPr>
          <p:cNvPr id="11" name="Picture 10">
            <a:extLst>
              <a:ext uri="{FF2B5EF4-FFF2-40B4-BE49-F238E27FC236}">
                <a16:creationId xmlns:a16="http://schemas.microsoft.com/office/drawing/2014/main" id="{8260519A-9BDA-3118-89C4-184BDF28BBFE}"/>
              </a:ext>
            </a:extLst>
          </p:cNvPr>
          <p:cNvPicPr>
            <a:picLocks noChangeAspect="1"/>
          </p:cNvPicPr>
          <p:nvPr/>
        </p:nvPicPr>
        <p:blipFill>
          <a:blip r:embed="rId5"/>
          <a:stretch>
            <a:fillRect/>
          </a:stretch>
        </p:blipFill>
        <p:spPr>
          <a:xfrm>
            <a:off x="3219067" y="1109806"/>
            <a:ext cx="1461878" cy="2331537"/>
          </a:xfrm>
          <a:prstGeom prst="rect">
            <a:avLst/>
          </a:prstGeom>
        </p:spPr>
      </p:pic>
      <p:pic>
        <p:nvPicPr>
          <p:cNvPr id="12" name="Picture 11">
            <a:extLst>
              <a:ext uri="{FF2B5EF4-FFF2-40B4-BE49-F238E27FC236}">
                <a16:creationId xmlns:a16="http://schemas.microsoft.com/office/drawing/2014/main" id="{44B9276C-150E-C0B7-DB74-6D874AEC2060}"/>
              </a:ext>
            </a:extLst>
          </p:cNvPr>
          <p:cNvPicPr>
            <a:picLocks noChangeAspect="1"/>
          </p:cNvPicPr>
          <p:nvPr/>
        </p:nvPicPr>
        <p:blipFill>
          <a:blip r:embed="rId6"/>
          <a:stretch>
            <a:fillRect/>
          </a:stretch>
        </p:blipFill>
        <p:spPr>
          <a:xfrm>
            <a:off x="1077550" y="3921213"/>
            <a:ext cx="1025319" cy="2330751"/>
          </a:xfrm>
          <a:prstGeom prst="rect">
            <a:avLst/>
          </a:prstGeom>
        </p:spPr>
      </p:pic>
      <p:sp>
        <p:nvSpPr>
          <p:cNvPr id="13" name="TextBox 12">
            <a:extLst>
              <a:ext uri="{FF2B5EF4-FFF2-40B4-BE49-F238E27FC236}">
                <a16:creationId xmlns:a16="http://schemas.microsoft.com/office/drawing/2014/main" id="{36925694-002B-5F58-95E5-177CE69F3D73}"/>
              </a:ext>
            </a:extLst>
          </p:cNvPr>
          <p:cNvSpPr txBox="1"/>
          <p:nvPr/>
        </p:nvSpPr>
        <p:spPr>
          <a:xfrm>
            <a:off x="1133414" y="3438696"/>
            <a:ext cx="1640731" cy="369332"/>
          </a:xfrm>
          <a:prstGeom prst="rect">
            <a:avLst/>
          </a:prstGeom>
          <a:noFill/>
        </p:spPr>
        <p:txBody>
          <a:bodyPr wrap="square" rtlCol="0">
            <a:spAutoFit/>
          </a:bodyPr>
          <a:lstStyle/>
          <a:p>
            <a:pPr algn="ctr"/>
            <a:r>
              <a:rPr lang="fr-CH" dirty="0"/>
              <a:t>E1</a:t>
            </a:r>
            <a:endParaRPr lang="en-US" dirty="0"/>
          </a:p>
        </p:txBody>
      </p:sp>
      <p:sp>
        <p:nvSpPr>
          <p:cNvPr id="14" name="TextBox 13">
            <a:extLst>
              <a:ext uri="{FF2B5EF4-FFF2-40B4-BE49-F238E27FC236}">
                <a16:creationId xmlns:a16="http://schemas.microsoft.com/office/drawing/2014/main" id="{1005F718-5193-3D99-7EB3-EF2540013BE0}"/>
              </a:ext>
            </a:extLst>
          </p:cNvPr>
          <p:cNvSpPr txBox="1"/>
          <p:nvPr/>
        </p:nvSpPr>
        <p:spPr>
          <a:xfrm>
            <a:off x="3525004" y="3439804"/>
            <a:ext cx="850003" cy="369332"/>
          </a:xfrm>
          <a:prstGeom prst="rect">
            <a:avLst/>
          </a:prstGeom>
          <a:noFill/>
        </p:spPr>
        <p:txBody>
          <a:bodyPr wrap="square" rtlCol="0">
            <a:spAutoFit/>
          </a:bodyPr>
          <a:lstStyle/>
          <a:p>
            <a:pPr algn="ctr"/>
            <a:r>
              <a:rPr lang="fr-CH" dirty="0"/>
              <a:t>E2</a:t>
            </a:r>
            <a:endParaRPr lang="en-US" dirty="0"/>
          </a:p>
        </p:txBody>
      </p:sp>
      <p:sp>
        <p:nvSpPr>
          <p:cNvPr id="15" name="TextBox 14">
            <a:extLst>
              <a:ext uri="{FF2B5EF4-FFF2-40B4-BE49-F238E27FC236}">
                <a16:creationId xmlns:a16="http://schemas.microsoft.com/office/drawing/2014/main" id="{66805860-8F0C-B2FA-BFB3-AD531197B62F}"/>
              </a:ext>
            </a:extLst>
          </p:cNvPr>
          <p:cNvSpPr txBox="1"/>
          <p:nvPr/>
        </p:nvSpPr>
        <p:spPr>
          <a:xfrm>
            <a:off x="5257929" y="3402593"/>
            <a:ext cx="744545" cy="369332"/>
          </a:xfrm>
          <a:prstGeom prst="rect">
            <a:avLst/>
          </a:prstGeom>
          <a:noFill/>
        </p:spPr>
        <p:txBody>
          <a:bodyPr wrap="square" rtlCol="0">
            <a:spAutoFit/>
          </a:bodyPr>
          <a:lstStyle/>
          <a:p>
            <a:pPr algn="ctr"/>
            <a:r>
              <a:rPr lang="fr-CH" dirty="0"/>
              <a:t>E3</a:t>
            </a:r>
            <a:endParaRPr lang="en-US" dirty="0"/>
          </a:p>
        </p:txBody>
      </p:sp>
      <p:sp>
        <p:nvSpPr>
          <p:cNvPr id="16" name="TextBox 15">
            <a:extLst>
              <a:ext uri="{FF2B5EF4-FFF2-40B4-BE49-F238E27FC236}">
                <a16:creationId xmlns:a16="http://schemas.microsoft.com/office/drawing/2014/main" id="{C69FF74C-7DBA-B7B1-EC09-F0CE455C4958}"/>
              </a:ext>
            </a:extLst>
          </p:cNvPr>
          <p:cNvSpPr txBox="1"/>
          <p:nvPr/>
        </p:nvSpPr>
        <p:spPr>
          <a:xfrm>
            <a:off x="1073500" y="6270015"/>
            <a:ext cx="1025319" cy="405435"/>
          </a:xfrm>
          <a:prstGeom prst="rect">
            <a:avLst/>
          </a:prstGeom>
          <a:noFill/>
        </p:spPr>
        <p:txBody>
          <a:bodyPr wrap="square" rtlCol="0">
            <a:spAutoFit/>
          </a:bodyPr>
          <a:lstStyle/>
          <a:p>
            <a:pPr algn="ctr"/>
            <a:r>
              <a:rPr lang="fr-CH" dirty="0"/>
              <a:t>ETFE</a:t>
            </a:r>
            <a:endParaRPr lang="en-US" dirty="0"/>
          </a:p>
        </p:txBody>
      </p:sp>
      <p:sp>
        <p:nvSpPr>
          <p:cNvPr id="18" name="TextBox 17">
            <a:extLst>
              <a:ext uri="{FF2B5EF4-FFF2-40B4-BE49-F238E27FC236}">
                <a16:creationId xmlns:a16="http://schemas.microsoft.com/office/drawing/2014/main" id="{4E679FED-1D4D-C354-3EAB-57FB4A417C03}"/>
              </a:ext>
            </a:extLst>
          </p:cNvPr>
          <p:cNvSpPr txBox="1"/>
          <p:nvPr/>
        </p:nvSpPr>
        <p:spPr>
          <a:xfrm>
            <a:off x="4439594" y="6270015"/>
            <a:ext cx="1769863" cy="369332"/>
          </a:xfrm>
          <a:prstGeom prst="rect">
            <a:avLst/>
          </a:prstGeom>
          <a:noFill/>
        </p:spPr>
        <p:txBody>
          <a:bodyPr wrap="square" rtlCol="0">
            <a:spAutoFit/>
          </a:bodyPr>
          <a:lstStyle/>
          <a:p>
            <a:pPr algn="ctr"/>
            <a:r>
              <a:rPr lang="fr-CH" dirty="0"/>
              <a:t>FR skin</a:t>
            </a:r>
            <a:endParaRPr lang="en-US" dirty="0"/>
          </a:p>
        </p:txBody>
      </p:sp>
      <p:pic>
        <p:nvPicPr>
          <p:cNvPr id="22" name="Picture 21">
            <a:extLst>
              <a:ext uri="{FF2B5EF4-FFF2-40B4-BE49-F238E27FC236}">
                <a16:creationId xmlns:a16="http://schemas.microsoft.com/office/drawing/2014/main" id="{1C811979-BEAB-2BF5-E420-22258A836CA6}"/>
              </a:ext>
            </a:extLst>
          </p:cNvPr>
          <p:cNvPicPr>
            <a:picLocks noChangeAspect="1"/>
          </p:cNvPicPr>
          <p:nvPr/>
        </p:nvPicPr>
        <p:blipFill>
          <a:blip r:embed="rId7"/>
          <a:stretch>
            <a:fillRect/>
          </a:stretch>
        </p:blipFill>
        <p:spPr>
          <a:xfrm>
            <a:off x="2615685" y="3906154"/>
            <a:ext cx="1045196" cy="2330751"/>
          </a:xfrm>
          <a:prstGeom prst="rect">
            <a:avLst/>
          </a:prstGeom>
        </p:spPr>
      </p:pic>
      <p:sp>
        <p:nvSpPr>
          <p:cNvPr id="24" name="TextBox 23">
            <a:extLst>
              <a:ext uri="{FF2B5EF4-FFF2-40B4-BE49-F238E27FC236}">
                <a16:creationId xmlns:a16="http://schemas.microsoft.com/office/drawing/2014/main" id="{156C0CBD-D53A-C682-3D7B-9459DCDE9BA6}"/>
              </a:ext>
            </a:extLst>
          </p:cNvPr>
          <p:cNvSpPr txBox="1"/>
          <p:nvPr/>
        </p:nvSpPr>
        <p:spPr>
          <a:xfrm>
            <a:off x="2372913" y="6270015"/>
            <a:ext cx="1640731" cy="369332"/>
          </a:xfrm>
          <a:prstGeom prst="rect">
            <a:avLst/>
          </a:prstGeom>
          <a:noFill/>
        </p:spPr>
        <p:txBody>
          <a:bodyPr wrap="square" rtlCol="0">
            <a:spAutoFit/>
          </a:bodyPr>
          <a:lstStyle/>
          <a:p>
            <a:pPr algn="ctr"/>
            <a:r>
              <a:rPr lang="en-US" dirty="0"/>
              <a:t>Polymeric HC</a:t>
            </a:r>
            <a:endParaRPr lang="en-CH" dirty="0"/>
          </a:p>
        </p:txBody>
      </p:sp>
    </p:spTree>
    <p:extLst>
      <p:ext uri="{BB962C8B-B14F-4D97-AF65-F5344CB8AC3E}">
        <p14:creationId xmlns:p14="http://schemas.microsoft.com/office/powerpoint/2010/main" val="2428324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3A57030-D263-7DB2-D483-2F8492FCA701}"/>
              </a:ext>
            </a:extLst>
          </p:cNvPr>
          <p:cNvPicPr>
            <a:picLocks noChangeAspect="1"/>
          </p:cNvPicPr>
          <p:nvPr/>
        </p:nvPicPr>
        <p:blipFill>
          <a:blip r:embed="rId2"/>
          <a:stretch>
            <a:fillRect/>
          </a:stretch>
        </p:blipFill>
        <p:spPr>
          <a:xfrm>
            <a:off x="8579978" y="15460"/>
            <a:ext cx="3246263" cy="2518940"/>
          </a:xfrm>
          <a:prstGeom prst="rect">
            <a:avLst/>
          </a:prstGeom>
        </p:spPr>
      </p:pic>
      <p:pic>
        <p:nvPicPr>
          <p:cNvPr id="2050" name="Picture 2">
            <a:extLst>
              <a:ext uri="{FF2B5EF4-FFF2-40B4-BE49-F238E27FC236}">
                <a16:creationId xmlns:a16="http://schemas.microsoft.com/office/drawing/2014/main" id="{732151AC-C6DF-DD5C-C861-211782518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29" y="2561313"/>
            <a:ext cx="4415968" cy="337765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117F1D50-5630-F1A8-8F69-CFFB5FCDA81E}"/>
              </a:ext>
            </a:extLst>
          </p:cNvPr>
          <p:cNvSpPr>
            <a:spLocks noGrp="1"/>
          </p:cNvSpPr>
          <p:nvPr>
            <p:ph idx="1"/>
          </p:nvPr>
        </p:nvSpPr>
        <p:spPr>
          <a:xfrm>
            <a:off x="1206500" y="1279019"/>
            <a:ext cx="10301817" cy="1328843"/>
          </a:xfrm>
        </p:spPr>
        <p:txBody>
          <a:bodyPr/>
          <a:lstStyle/>
          <a:p>
            <a:r>
              <a:rPr lang="en-US" dirty="0"/>
              <a:t>Test the effect of different width on the flame height after ignition test</a:t>
            </a:r>
          </a:p>
          <a:p>
            <a:r>
              <a:rPr lang="en-US" dirty="0"/>
              <a:t>POE encapsulant ignited three times per width: </a:t>
            </a:r>
          </a:p>
          <a:p>
            <a:pPr lvl="1"/>
            <a:r>
              <a:rPr lang="en-US" dirty="0"/>
              <a:t>25 mm, 30 mm, 60 mm, 90 mm</a:t>
            </a:r>
          </a:p>
          <a:p>
            <a:r>
              <a:rPr lang="en-US" dirty="0"/>
              <a:t>15 s flame exposure test</a:t>
            </a:r>
            <a:endParaRPr lang="en-CH" dirty="0"/>
          </a:p>
        </p:txBody>
      </p:sp>
      <p:sp>
        <p:nvSpPr>
          <p:cNvPr id="3" name="Title 2">
            <a:extLst>
              <a:ext uri="{FF2B5EF4-FFF2-40B4-BE49-F238E27FC236}">
                <a16:creationId xmlns:a16="http://schemas.microsoft.com/office/drawing/2014/main" id="{4D310D2D-6A80-9BAD-A866-E5502DCF515F}"/>
              </a:ext>
            </a:extLst>
          </p:cNvPr>
          <p:cNvSpPr>
            <a:spLocks noGrp="1"/>
          </p:cNvSpPr>
          <p:nvPr>
            <p:ph type="title"/>
          </p:nvPr>
        </p:nvSpPr>
        <p:spPr/>
        <p:txBody>
          <a:bodyPr/>
          <a:lstStyle/>
          <a:p>
            <a:r>
              <a:rPr lang="en-US" dirty="0"/>
              <a:t>Effect of material width on flame height</a:t>
            </a:r>
            <a:endParaRPr lang="en-CH" dirty="0"/>
          </a:p>
        </p:txBody>
      </p:sp>
      <p:sp>
        <p:nvSpPr>
          <p:cNvPr id="4" name="Date Placeholder 3">
            <a:extLst>
              <a:ext uri="{FF2B5EF4-FFF2-40B4-BE49-F238E27FC236}">
                <a16:creationId xmlns:a16="http://schemas.microsoft.com/office/drawing/2014/main" id="{61D8C5D4-D4FA-C373-3A92-A2C1B164F855}"/>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F3517E10-0C08-1D8D-0A43-2114796F2A3A}"/>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ADB32EE1-E78E-E392-E57E-14541939ADF5}"/>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20" name="TextBox 19">
            <a:extLst>
              <a:ext uri="{FF2B5EF4-FFF2-40B4-BE49-F238E27FC236}">
                <a16:creationId xmlns:a16="http://schemas.microsoft.com/office/drawing/2014/main" id="{71A40B05-E9F7-E759-0153-B801BADC631D}"/>
              </a:ext>
            </a:extLst>
          </p:cNvPr>
          <p:cNvSpPr txBox="1"/>
          <p:nvPr/>
        </p:nvSpPr>
        <p:spPr>
          <a:xfrm>
            <a:off x="5318976" y="5422166"/>
            <a:ext cx="990600" cy="338554"/>
          </a:xfrm>
          <a:prstGeom prst="rect">
            <a:avLst/>
          </a:prstGeom>
          <a:noFill/>
        </p:spPr>
        <p:txBody>
          <a:bodyPr wrap="square" rtlCol="0">
            <a:spAutoFit/>
          </a:bodyPr>
          <a:lstStyle/>
          <a:p>
            <a:pPr algn="ctr"/>
            <a:r>
              <a:rPr lang="en-US" sz="1600" dirty="0"/>
              <a:t>25 mm</a:t>
            </a:r>
            <a:endParaRPr lang="en-CH" sz="1600" dirty="0"/>
          </a:p>
        </p:txBody>
      </p:sp>
      <p:sp>
        <p:nvSpPr>
          <p:cNvPr id="21" name="TextBox 20">
            <a:extLst>
              <a:ext uri="{FF2B5EF4-FFF2-40B4-BE49-F238E27FC236}">
                <a16:creationId xmlns:a16="http://schemas.microsoft.com/office/drawing/2014/main" id="{EA2CE69F-DFE2-687C-4F5F-ABB37AB47512}"/>
              </a:ext>
            </a:extLst>
          </p:cNvPr>
          <p:cNvSpPr txBox="1"/>
          <p:nvPr/>
        </p:nvSpPr>
        <p:spPr>
          <a:xfrm>
            <a:off x="7119894" y="5422166"/>
            <a:ext cx="990600" cy="338554"/>
          </a:xfrm>
          <a:prstGeom prst="rect">
            <a:avLst/>
          </a:prstGeom>
          <a:noFill/>
        </p:spPr>
        <p:txBody>
          <a:bodyPr wrap="square" rtlCol="0">
            <a:spAutoFit/>
          </a:bodyPr>
          <a:lstStyle/>
          <a:p>
            <a:pPr algn="ctr"/>
            <a:r>
              <a:rPr lang="en-US" sz="1600" dirty="0"/>
              <a:t>30 mm</a:t>
            </a:r>
            <a:endParaRPr lang="en-CH" sz="1600" dirty="0"/>
          </a:p>
        </p:txBody>
      </p:sp>
      <p:sp>
        <p:nvSpPr>
          <p:cNvPr id="22" name="TextBox 21">
            <a:extLst>
              <a:ext uri="{FF2B5EF4-FFF2-40B4-BE49-F238E27FC236}">
                <a16:creationId xmlns:a16="http://schemas.microsoft.com/office/drawing/2014/main" id="{7ACE610F-A90D-AE0A-7BBF-A1DAC1B68AC2}"/>
              </a:ext>
            </a:extLst>
          </p:cNvPr>
          <p:cNvSpPr txBox="1"/>
          <p:nvPr/>
        </p:nvSpPr>
        <p:spPr>
          <a:xfrm>
            <a:off x="8872768" y="5422166"/>
            <a:ext cx="990600" cy="338554"/>
          </a:xfrm>
          <a:prstGeom prst="rect">
            <a:avLst/>
          </a:prstGeom>
          <a:noFill/>
        </p:spPr>
        <p:txBody>
          <a:bodyPr wrap="square" rtlCol="0">
            <a:spAutoFit/>
          </a:bodyPr>
          <a:lstStyle/>
          <a:p>
            <a:pPr algn="ctr"/>
            <a:r>
              <a:rPr lang="en-US" sz="1600" dirty="0"/>
              <a:t>60 mm</a:t>
            </a:r>
            <a:endParaRPr lang="en-CH" sz="1600" dirty="0"/>
          </a:p>
        </p:txBody>
      </p:sp>
      <p:sp>
        <p:nvSpPr>
          <p:cNvPr id="23" name="TextBox 22">
            <a:extLst>
              <a:ext uri="{FF2B5EF4-FFF2-40B4-BE49-F238E27FC236}">
                <a16:creationId xmlns:a16="http://schemas.microsoft.com/office/drawing/2014/main" id="{67BB186F-85DA-D28C-FD08-454C7D3306FD}"/>
              </a:ext>
            </a:extLst>
          </p:cNvPr>
          <p:cNvSpPr txBox="1"/>
          <p:nvPr/>
        </p:nvSpPr>
        <p:spPr>
          <a:xfrm>
            <a:off x="10631203" y="5422166"/>
            <a:ext cx="990600" cy="338554"/>
          </a:xfrm>
          <a:prstGeom prst="rect">
            <a:avLst/>
          </a:prstGeom>
          <a:noFill/>
        </p:spPr>
        <p:txBody>
          <a:bodyPr wrap="square" rtlCol="0">
            <a:spAutoFit/>
          </a:bodyPr>
          <a:lstStyle/>
          <a:p>
            <a:pPr algn="ctr"/>
            <a:r>
              <a:rPr lang="en-US" sz="1600" dirty="0"/>
              <a:t>90 mm</a:t>
            </a:r>
            <a:endParaRPr lang="en-CH" sz="1600" dirty="0"/>
          </a:p>
        </p:txBody>
      </p:sp>
      <p:sp>
        <p:nvSpPr>
          <p:cNvPr id="24" name="Content Placeholder 1">
            <a:extLst>
              <a:ext uri="{FF2B5EF4-FFF2-40B4-BE49-F238E27FC236}">
                <a16:creationId xmlns:a16="http://schemas.microsoft.com/office/drawing/2014/main" id="{2CB2D389-D0B7-2305-C563-D14BE1D22A5C}"/>
              </a:ext>
            </a:extLst>
          </p:cNvPr>
          <p:cNvSpPr txBox="1">
            <a:spLocks/>
          </p:cNvSpPr>
          <p:nvPr/>
        </p:nvSpPr>
        <p:spPr>
          <a:xfrm>
            <a:off x="1166654" y="5800645"/>
            <a:ext cx="10301817" cy="891385"/>
          </a:xfrm>
          <a:prstGeom prst="rect">
            <a:avLst/>
          </a:prstGeom>
        </p:spPr>
        <p:txBody>
          <a:bodyPr vert="horz" lIns="180000" tIns="45720" rIns="91440" bIns="45720" rtlCol="0">
            <a:normAutofit fontScale="92500" lnSpcReduction="20000"/>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No significant impact of width on flame height</a:t>
            </a:r>
          </a:p>
          <a:p>
            <a:r>
              <a:rPr lang="en-US" dirty="0"/>
              <a:t>Pyrolysis region concave for wider materials</a:t>
            </a:r>
          </a:p>
          <a:p>
            <a:r>
              <a:rPr lang="en-US" dirty="0"/>
              <a:t>Edge effect due to increased air entrainment [15]</a:t>
            </a:r>
          </a:p>
        </p:txBody>
      </p:sp>
      <p:sp>
        <p:nvSpPr>
          <p:cNvPr id="28" name="TextBox 27">
            <a:extLst>
              <a:ext uri="{FF2B5EF4-FFF2-40B4-BE49-F238E27FC236}">
                <a16:creationId xmlns:a16="http://schemas.microsoft.com/office/drawing/2014/main" id="{9936542C-D705-7879-45AB-E27519F45F45}"/>
              </a:ext>
            </a:extLst>
          </p:cNvPr>
          <p:cNvSpPr txBox="1"/>
          <p:nvPr/>
        </p:nvSpPr>
        <p:spPr>
          <a:xfrm>
            <a:off x="8668330" y="2364815"/>
            <a:ext cx="3296095" cy="307777"/>
          </a:xfrm>
          <a:prstGeom prst="rect">
            <a:avLst/>
          </a:prstGeom>
          <a:noFill/>
        </p:spPr>
        <p:txBody>
          <a:bodyPr wrap="none" rtlCol="0">
            <a:spAutoFit/>
          </a:bodyPr>
          <a:lstStyle/>
          <a:p>
            <a:r>
              <a:rPr lang="en-US" sz="1400" dirty="0"/>
              <a:t>Mass-loss rate from center to edge [15]</a:t>
            </a:r>
            <a:endParaRPr lang="en-CH" sz="1400" dirty="0"/>
          </a:p>
        </p:txBody>
      </p:sp>
      <p:sp>
        <p:nvSpPr>
          <p:cNvPr id="30" name="TextBox 29">
            <a:extLst>
              <a:ext uri="{FF2B5EF4-FFF2-40B4-BE49-F238E27FC236}">
                <a16:creationId xmlns:a16="http://schemas.microsoft.com/office/drawing/2014/main" id="{5912E435-223B-13A1-B481-E2D08F2142C4}"/>
              </a:ext>
            </a:extLst>
          </p:cNvPr>
          <p:cNvSpPr txBox="1"/>
          <p:nvPr/>
        </p:nvSpPr>
        <p:spPr>
          <a:xfrm>
            <a:off x="1018198" y="6626581"/>
            <a:ext cx="6101696" cy="246221"/>
          </a:xfrm>
          <a:prstGeom prst="rect">
            <a:avLst/>
          </a:prstGeom>
          <a:noFill/>
        </p:spPr>
        <p:txBody>
          <a:bodyPr wrap="square">
            <a:spAutoFit/>
          </a:bodyPr>
          <a:lstStyle/>
          <a:p>
            <a:r>
              <a:rPr lang="en-US" sz="1000" dirty="0"/>
              <a:t>M. J. </a:t>
            </a:r>
            <a:r>
              <a:rPr lang="en-US" sz="1000" dirty="0" err="1"/>
              <a:t>Gollner</a:t>
            </a:r>
            <a:r>
              <a:rPr lang="en-US" sz="1000" dirty="0"/>
              <a:t>, “Studies on Upward Flame Spread”, Thesis, 2012.</a:t>
            </a:r>
            <a:endParaRPr lang="en-CH" sz="1000" dirty="0"/>
          </a:p>
        </p:txBody>
      </p:sp>
      <p:pic>
        <p:nvPicPr>
          <p:cNvPr id="2052" name="Picture 4">
            <a:extLst>
              <a:ext uri="{FF2B5EF4-FFF2-40B4-BE49-F238E27FC236}">
                <a16:creationId xmlns:a16="http://schemas.microsoft.com/office/drawing/2014/main" id="{EC458478-92CA-0B66-380B-1B721041D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7054" y="2914140"/>
            <a:ext cx="1398900" cy="24879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C32108F-5AB9-F0A9-69C6-F60F8E15A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4434" y="2908268"/>
            <a:ext cx="1402932" cy="248795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24D364B-0A29-E137-46A5-836C250386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412" y="2908268"/>
            <a:ext cx="1398901" cy="24879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F9CEABF-B9F1-A024-37F9-73BEA8D82B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2000" y="2908267"/>
            <a:ext cx="1399477" cy="24879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urry image of a dark room&#10;&#10;Description automatically generated">
            <a:extLst>
              <a:ext uri="{FF2B5EF4-FFF2-40B4-BE49-F238E27FC236}">
                <a16:creationId xmlns:a16="http://schemas.microsoft.com/office/drawing/2014/main" id="{3A2BD38D-CB13-2A32-720D-24E1700566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374814" y="3447648"/>
            <a:ext cx="2487774" cy="1399373"/>
          </a:xfrm>
          <a:prstGeom prst="rect">
            <a:avLst/>
          </a:prstGeom>
        </p:spPr>
      </p:pic>
    </p:spTree>
    <p:extLst>
      <p:ext uri="{BB962C8B-B14F-4D97-AF65-F5344CB8AC3E}">
        <p14:creationId xmlns:p14="http://schemas.microsoft.com/office/powerpoint/2010/main" val="95840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0584B3-F437-E461-CC8C-BA525D0B37DB}"/>
              </a:ext>
            </a:extLst>
          </p:cNvPr>
          <p:cNvSpPr>
            <a:spLocks noGrp="1"/>
          </p:cNvSpPr>
          <p:nvPr>
            <p:ph idx="1"/>
          </p:nvPr>
        </p:nvSpPr>
        <p:spPr>
          <a:xfrm>
            <a:off x="1206500" y="1395934"/>
            <a:ext cx="10301817" cy="1498759"/>
          </a:xfrm>
        </p:spPr>
        <p:txBody>
          <a:bodyPr/>
          <a:lstStyle/>
          <a:p>
            <a:r>
              <a:rPr lang="en-US" dirty="0"/>
              <a:t>Two different core used: polypropylene (PP) and polyethylene terephthalate (PET):</a:t>
            </a:r>
          </a:p>
          <a:p>
            <a:pPr lvl="1"/>
            <a:r>
              <a:rPr lang="en-US" dirty="0"/>
              <a:t>PPGF8: PP core with PP skin reinforced with glass fiber (GF)</a:t>
            </a:r>
          </a:p>
          <a:p>
            <a:pPr lvl="1"/>
            <a:r>
              <a:rPr lang="en-US" dirty="0"/>
              <a:t>PPGF6: PP core and PP skin reinforced with GF with lower density </a:t>
            </a:r>
          </a:p>
          <a:p>
            <a:pPr lvl="1"/>
            <a:r>
              <a:rPr lang="en-US" dirty="0"/>
              <a:t>PETGF: PET core with GF reinforced PET skin </a:t>
            </a:r>
          </a:p>
          <a:p>
            <a:pPr lvl="1"/>
            <a:r>
              <a:rPr lang="en-US" dirty="0"/>
              <a:t>BOPET: pure PET core and skin without GF</a:t>
            </a:r>
          </a:p>
          <a:p>
            <a:pPr lvl="1"/>
            <a:endParaRPr lang="en-US" dirty="0"/>
          </a:p>
        </p:txBody>
      </p:sp>
      <p:sp>
        <p:nvSpPr>
          <p:cNvPr id="3" name="Title 2">
            <a:extLst>
              <a:ext uri="{FF2B5EF4-FFF2-40B4-BE49-F238E27FC236}">
                <a16:creationId xmlns:a16="http://schemas.microsoft.com/office/drawing/2014/main" id="{CE22F063-9BB2-831E-0FDB-9460C7CD4E46}"/>
              </a:ext>
            </a:extLst>
          </p:cNvPr>
          <p:cNvSpPr>
            <a:spLocks noGrp="1"/>
          </p:cNvSpPr>
          <p:nvPr>
            <p:ph type="title"/>
          </p:nvPr>
        </p:nvSpPr>
        <p:spPr/>
        <p:txBody>
          <a:bodyPr/>
          <a:lstStyle/>
          <a:p>
            <a:r>
              <a:rPr lang="en-US" dirty="0"/>
              <a:t>Polymeric Honeycomb</a:t>
            </a:r>
            <a:endParaRPr lang="en-CH" dirty="0"/>
          </a:p>
        </p:txBody>
      </p:sp>
      <p:sp>
        <p:nvSpPr>
          <p:cNvPr id="4" name="Date Placeholder 3">
            <a:extLst>
              <a:ext uri="{FF2B5EF4-FFF2-40B4-BE49-F238E27FC236}">
                <a16:creationId xmlns:a16="http://schemas.microsoft.com/office/drawing/2014/main" id="{55E4CE11-EBD0-85E3-F0FA-181D8E61D296}"/>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DD05AACC-8A23-1D6A-CD43-FDCEF57DDBD0}"/>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8080743B-691A-68F6-BBBB-37024F1C8ECB}"/>
              </a:ext>
            </a:extLst>
          </p:cNvPr>
          <p:cNvSpPr>
            <a:spLocks noGrp="1"/>
          </p:cNvSpPr>
          <p:nvPr>
            <p:ph type="sldNum" sz="quarter" idx="12"/>
          </p:nvPr>
        </p:nvSpPr>
        <p:spPr/>
        <p:txBody>
          <a:bodyPr/>
          <a:lstStyle/>
          <a:p>
            <a:fld id="{E1E1CD7C-2161-7D43-862E-CE4C333CD873}" type="slidenum">
              <a:rPr lang="fr-FR" smtClean="0"/>
              <a:pPr/>
              <a:t>13</a:t>
            </a:fld>
            <a:endParaRPr lang="fr-FR" dirty="0"/>
          </a:p>
        </p:txBody>
      </p:sp>
      <p:grpSp>
        <p:nvGrpSpPr>
          <p:cNvPr id="34" name="Group 33">
            <a:extLst>
              <a:ext uri="{FF2B5EF4-FFF2-40B4-BE49-F238E27FC236}">
                <a16:creationId xmlns:a16="http://schemas.microsoft.com/office/drawing/2014/main" id="{D50A8CF9-3DB9-97A3-E593-FC6D197ABA0A}"/>
              </a:ext>
            </a:extLst>
          </p:cNvPr>
          <p:cNvGrpSpPr/>
          <p:nvPr/>
        </p:nvGrpSpPr>
        <p:grpSpPr>
          <a:xfrm>
            <a:off x="6427291" y="393064"/>
            <a:ext cx="3914652" cy="516038"/>
            <a:chOff x="7845968" y="734792"/>
            <a:chExt cx="2547122" cy="306494"/>
          </a:xfrm>
        </p:grpSpPr>
        <p:sp>
          <p:nvSpPr>
            <p:cNvPr id="29" name="Rectangle 28">
              <a:extLst>
                <a:ext uri="{FF2B5EF4-FFF2-40B4-BE49-F238E27FC236}">
                  <a16:creationId xmlns:a16="http://schemas.microsoft.com/office/drawing/2014/main" id="{42FC1E65-E280-9C02-099C-68EC47C749D7}"/>
                </a:ext>
              </a:extLst>
            </p:cNvPr>
            <p:cNvSpPr/>
            <p:nvPr/>
          </p:nvSpPr>
          <p:spPr>
            <a:xfrm>
              <a:off x="7845968" y="734792"/>
              <a:ext cx="2547122" cy="73189"/>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Rectangle 30">
              <a:extLst>
                <a:ext uri="{FF2B5EF4-FFF2-40B4-BE49-F238E27FC236}">
                  <a16:creationId xmlns:a16="http://schemas.microsoft.com/office/drawing/2014/main" id="{914048DD-6A84-024D-3593-578E5F978216}"/>
                </a:ext>
              </a:extLst>
            </p:cNvPr>
            <p:cNvSpPr/>
            <p:nvPr/>
          </p:nvSpPr>
          <p:spPr>
            <a:xfrm>
              <a:off x="7845968" y="789894"/>
              <a:ext cx="2547122" cy="178203"/>
            </a:xfrm>
            <a:prstGeom prst="rect">
              <a:avLst/>
            </a:prstGeom>
            <a:pattFill prst="dkVert">
              <a:fgClr>
                <a:schemeClr val="tx2">
                  <a:lumMod val="60000"/>
                  <a:lumOff val="40000"/>
                </a:schemeClr>
              </a:fgClr>
              <a:bgClr>
                <a:schemeClr val="bg1"/>
              </a:bgClr>
            </a:patt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3" name="Rectangle 32">
              <a:extLst>
                <a:ext uri="{FF2B5EF4-FFF2-40B4-BE49-F238E27FC236}">
                  <a16:creationId xmlns:a16="http://schemas.microsoft.com/office/drawing/2014/main" id="{5FD169E9-0A8F-ACF1-C376-FCD35AFA6EB2}"/>
                </a:ext>
              </a:extLst>
            </p:cNvPr>
            <p:cNvSpPr/>
            <p:nvPr/>
          </p:nvSpPr>
          <p:spPr>
            <a:xfrm>
              <a:off x="7845968" y="968097"/>
              <a:ext cx="2547122" cy="73189"/>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0" name="TextBox 9">
            <a:extLst>
              <a:ext uri="{FF2B5EF4-FFF2-40B4-BE49-F238E27FC236}">
                <a16:creationId xmlns:a16="http://schemas.microsoft.com/office/drawing/2014/main" id="{8E472533-C9F5-AE27-FE0F-CF9DFAA5B807}"/>
              </a:ext>
            </a:extLst>
          </p:cNvPr>
          <p:cNvSpPr txBox="1"/>
          <p:nvPr/>
        </p:nvSpPr>
        <p:spPr>
          <a:xfrm>
            <a:off x="10708399" y="495885"/>
            <a:ext cx="608392" cy="307777"/>
          </a:xfrm>
          <a:prstGeom prst="rect">
            <a:avLst/>
          </a:prstGeom>
          <a:noFill/>
        </p:spPr>
        <p:txBody>
          <a:bodyPr wrap="square" rtlCol="0">
            <a:spAutoFit/>
          </a:bodyPr>
          <a:lstStyle/>
          <a:p>
            <a:r>
              <a:rPr lang="en-US" sz="1400" dirty="0"/>
              <a:t>Skin</a:t>
            </a:r>
          </a:p>
        </p:txBody>
      </p:sp>
      <p:sp>
        <p:nvSpPr>
          <p:cNvPr id="13" name="TextBox 12">
            <a:extLst>
              <a:ext uri="{FF2B5EF4-FFF2-40B4-BE49-F238E27FC236}">
                <a16:creationId xmlns:a16="http://schemas.microsoft.com/office/drawing/2014/main" id="{8381CED2-AD48-8152-CC70-26F50E4820C1}"/>
              </a:ext>
            </a:extLst>
          </p:cNvPr>
          <p:cNvSpPr txBox="1"/>
          <p:nvPr/>
        </p:nvSpPr>
        <p:spPr>
          <a:xfrm>
            <a:off x="5573463" y="485838"/>
            <a:ext cx="636490" cy="307777"/>
          </a:xfrm>
          <a:prstGeom prst="rect">
            <a:avLst/>
          </a:prstGeom>
          <a:noFill/>
        </p:spPr>
        <p:txBody>
          <a:bodyPr wrap="square" rtlCol="0">
            <a:spAutoFit/>
          </a:bodyPr>
          <a:lstStyle/>
          <a:p>
            <a:r>
              <a:rPr lang="en-US" sz="1400" dirty="0"/>
              <a:t>Core</a:t>
            </a:r>
          </a:p>
        </p:txBody>
      </p:sp>
      <p:cxnSp>
        <p:nvCxnSpPr>
          <p:cNvPr id="36" name="Straight Connector 35">
            <a:extLst>
              <a:ext uri="{FF2B5EF4-FFF2-40B4-BE49-F238E27FC236}">
                <a16:creationId xmlns:a16="http://schemas.microsoft.com/office/drawing/2014/main" id="{A3908AC5-AE25-9E32-987C-BB7A6A335962}"/>
              </a:ext>
            </a:extLst>
          </p:cNvPr>
          <p:cNvCxnSpPr>
            <a:stCxn id="10" idx="1"/>
            <a:endCxn id="29" idx="3"/>
          </p:cNvCxnSpPr>
          <p:nvPr/>
        </p:nvCxnSpPr>
        <p:spPr>
          <a:xfrm flipH="1" flipV="1">
            <a:off x="10341943" y="454678"/>
            <a:ext cx="366456" cy="195096"/>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912F42CC-4D24-50B0-3ADD-4C402C62BF9C}"/>
              </a:ext>
            </a:extLst>
          </p:cNvPr>
          <p:cNvCxnSpPr>
            <a:cxnSpLocks/>
            <a:stCxn id="10" idx="1"/>
            <a:endCxn id="33" idx="3"/>
          </p:cNvCxnSpPr>
          <p:nvPr/>
        </p:nvCxnSpPr>
        <p:spPr>
          <a:xfrm flipH="1">
            <a:off x="10341943" y="649774"/>
            <a:ext cx="366456" cy="197715"/>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7DA28986-384E-A410-767B-E318E827552A}"/>
              </a:ext>
            </a:extLst>
          </p:cNvPr>
          <p:cNvCxnSpPr>
            <a:cxnSpLocks/>
            <a:stCxn id="31" idx="1"/>
            <a:endCxn id="13" idx="3"/>
          </p:cNvCxnSpPr>
          <p:nvPr/>
        </p:nvCxnSpPr>
        <p:spPr>
          <a:xfrm flipH="1">
            <a:off x="6209953" y="635857"/>
            <a:ext cx="217338" cy="3870"/>
          </a:xfrm>
          <a:prstGeom prst="line">
            <a:avLst/>
          </a:prstGeom>
          <a:ln w="12700"/>
        </p:spPr>
        <p:style>
          <a:lnRef idx="1">
            <a:schemeClr val="dk1"/>
          </a:lnRef>
          <a:fillRef idx="0">
            <a:schemeClr val="dk1"/>
          </a:fillRef>
          <a:effectRef idx="0">
            <a:schemeClr val="dk1"/>
          </a:effectRef>
          <a:fontRef idx="minor">
            <a:schemeClr val="tx1"/>
          </a:fontRef>
        </p:style>
      </p:cxnSp>
      <p:pic>
        <p:nvPicPr>
          <p:cNvPr id="45" name="Picture 44" descr="A long white tape on a white tile surface&#10;&#10;Description automatically generated">
            <a:extLst>
              <a:ext uri="{FF2B5EF4-FFF2-40B4-BE49-F238E27FC236}">
                <a16:creationId xmlns:a16="http://schemas.microsoft.com/office/drawing/2014/main" id="{40D1A18B-29D9-C64A-43CC-9D703D774A4D}"/>
              </a:ext>
            </a:extLst>
          </p:cNvPr>
          <p:cNvPicPr>
            <a:picLocks noChangeAspect="1"/>
          </p:cNvPicPr>
          <p:nvPr/>
        </p:nvPicPr>
        <p:blipFill rotWithShape="1">
          <a:blip r:embed="rId2">
            <a:extLst>
              <a:ext uri="{28A0092B-C50C-407E-A947-70E740481C1C}">
                <a14:useLocalDpi xmlns:a14="http://schemas.microsoft.com/office/drawing/2010/main" val="0"/>
              </a:ext>
            </a:extLst>
          </a:blip>
          <a:srcRect l="36763" t="6055" r="38637" b="12929"/>
          <a:stretch/>
        </p:blipFill>
        <p:spPr>
          <a:xfrm>
            <a:off x="3348903" y="2985297"/>
            <a:ext cx="792439" cy="3479639"/>
          </a:xfrm>
          <a:prstGeom prst="rect">
            <a:avLst/>
          </a:prstGeom>
        </p:spPr>
      </p:pic>
      <p:pic>
        <p:nvPicPr>
          <p:cNvPr id="47" name="Picture 46" descr="A metal strip on a tile floor&#10;&#10;Description automatically generated">
            <a:extLst>
              <a:ext uri="{FF2B5EF4-FFF2-40B4-BE49-F238E27FC236}">
                <a16:creationId xmlns:a16="http://schemas.microsoft.com/office/drawing/2014/main" id="{27C8CD49-CB9D-36D1-6C3B-2B0A69472237}"/>
              </a:ext>
            </a:extLst>
          </p:cNvPr>
          <p:cNvPicPr>
            <a:picLocks noChangeAspect="1"/>
          </p:cNvPicPr>
          <p:nvPr/>
        </p:nvPicPr>
        <p:blipFill rotWithShape="1">
          <a:blip r:embed="rId3">
            <a:extLst>
              <a:ext uri="{28A0092B-C50C-407E-A947-70E740481C1C}">
                <a14:useLocalDpi xmlns:a14="http://schemas.microsoft.com/office/drawing/2010/main" val="0"/>
              </a:ext>
            </a:extLst>
          </a:blip>
          <a:srcRect l="32449" t="10366" r="43147" b="9265"/>
          <a:stretch/>
        </p:blipFill>
        <p:spPr>
          <a:xfrm>
            <a:off x="6283745" y="2985297"/>
            <a:ext cx="792438" cy="3479639"/>
          </a:xfrm>
          <a:prstGeom prst="rect">
            <a:avLst/>
          </a:prstGeom>
        </p:spPr>
      </p:pic>
      <p:pic>
        <p:nvPicPr>
          <p:cNvPr id="49" name="Picture 48" descr="A black tape on a white surface&#10;&#10;Description automatically generated">
            <a:extLst>
              <a:ext uri="{FF2B5EF4-FFF2-40B4-BE49-F238E27FC236}">
                <a16:creationId xmlns:a16="http://schemas.microsoft.com/office/drawing/2014/main" id="{FE282396-D901-7ED0-7859-0F07327D291F}"/>
              </a:ext>
            </a:extLst>
          </p:cNvPr>
          <p:cNvPicPr>
            <a:picLocks noChangeAspect="1"/>
          </p:cNvPicPr>
          <p:nvPr/>
        </p:nvPicPr>
        <p:blipFill rotWithShape="1">
          <a:blip r:embed="rId4">
            <a:extLst>
              <a:ext uri="{28A0092B-C50C-407E-A947-70E740481C1C}">
                <a14:useLocalDpi xmlns:a14="http://schemas.microsoft.com/office/drawing/2010/main" val="0"/>
              </a:ext>
            </a:extLst>
          </a:blip>
          <a:srcRect l="33189" t="8168" r="39448" b="1718"/>
          <a:stretch/>
        </p:blipFill>
        <p:spPr>
          <a:xfrm>
            <a:off x="4545041" y="2985297"/>
            <a:ext cx="792438" cy="3479639"/>
          </a:xfrm>
          <a:prstGeom prst="rect">
            <a:avLst/>
          </a:prstGeom>
        </p:spPr>
      </p:pic>
      <p:pic>
        <p:nvPicPr>
          <p:cNvPr id="51" name="Picture 50" descr="A black object on a white tile floor&#10;&#10;Description automatically generated">
            <a:extLst>
              <a:ext uri="{FF2B5EF4-FFF2-40B4-BE49-F238E27FC236}">
                <a16:creationId xmlns:a16="http://schemas.microsoft.com/office/drawing/2014/main" id="{56EF1E16-A928-7521-78D9-1CA4D3404E55}"/>
              </a:ext>
            </a:extLst>
          </p:cNvPr>
          <p:cNvPicPr>
            <a:picLocks noChangeAspect="1"/>
          </p:cNvPicPr>
          <p:nvPr/>
        </p:nvPicPr>
        <p:blipFill rotWithShape="1">
          <a:blip r:embed="rId5">
            <a:extLst>
              <a:ext uri="{28A0092B-C50C-407E-A947-70E740481C1C}">
                <a14:useLocalDpi xmlns:a14="http://schemas.microsoft.com/office/drawing/2010/main" val="0"/>
              </a:ext>
            </a:extLst>
          </a:blip>
          <a:srcRect l="34352" t="6170" r="38284" b="3715"/>
          <a:stretch/>
        </p:blipFill>
        <p:spPr>
          <a:xfrm>
            <a:off x="7556764" y="2985297"/>
            <a:ext cx="792438" cy="3479639"/>
          </a:xfrm>
          <a:prstGeom prst="rect">
            <a:avLst/>
          </a:prstGeom>
        </p:spPr>
      </p:pic>
      <p:sp>
        <p:nvSpPr>
          <p:cNvPr id="52" name="TextBox 51">
            <a:extLst>
              <a:ext uri="{FF2B5EF4-FFF2-40B4-BE49-F238E27FC236}">
                <a16:creationId xmlns:a16="http://schemas.microsoft.com/office/drawing/2014/main" id="{1A2625C3-89C3-1E09-6E8B-338C21E6B8F2}"/>
              </a:ext>
            </a:extLst>
          </p:cNvPr>
          <p:cNvSpPr txBox="1"/>
          <p:nvPr/>
        </p:nvSpPr>
        <p:spPr>
          <a:xfrm>
            <a:off x="3127826" y="6440592"/>
            <a:ext cx="1215366" cy="338554"/>
          </a:xfrm>
          <a:prstGeom prst="rect">
            <a:avLst/>
          </a:prstGeom>
          <a:noFill/>
        </p:spPr>
        <p:txBody>
          <a:bodyPr wrap="square" rtlCol="0">
            <a:spAutoFit/>
          </a:bodyPr>
          <a:lstStyle/>
          <a:p>
            <a:pPr algn="ctr"/>
            <a:r>
              <a:rPr lang="en-US" sz="1600" dirty="0"/>
              <a:t>PPGF8</a:t>
            </a:r>
            <a:endParaRPr lang="en-CH" sz="1600" dirty="0"/>
          </a:p>
        </p:txBody>
      </p:sp>
      <p:sp>
        <p:nvSpPr>
          <p:cNvPr id="53" name="TextBox 52">
            <a:extLst>
              <a:ext uri="{FF2B5EF4-FFF2-40B4-BE49-F238E27FC236}">
                <a16:creationId xmlns:a16="http://schemas.microsoft.com/office/drawing/2014/main" id="{F283F8BF-0357-EB1B-4BC4-AA795D6F5AD4}"/>
              </a:ext>
            </a:extLst>
          </p:cNvPr>
          <p:cNvSpPr txBox="1"/>
          <p:nvPr/>
        </p:nvSpPr>
        <p:spPr>
          <a:xfrm>
            <a:off x="4333577" y="6440592"/>
            <a:ext cx="1215366" cy="338554"/>
          </a:xfrm>
          <a:prstGeom prst="rect">
            <a:avLst/>
          </a:prstGeom>
          <a:noFill/>
        </p:spPr>
        <p:txBody>
          <a:bodyPr wrap="square" rtlCol="0">
            <a:spAutoFit/>
          </a:bodyPr>
          <a:lstStyle/>
          <a:p>
            <a:pPr algn="ctr"/>
            <a:r>
              <a:rPr lang="en-US" sz="1600" dirty="0"/>
              <a:t>PPGF6</a:t>
            </a:r>
            <a:endParaRPr lang="en-CH" sz="1600" dirty="0"/>
          </a:p>
        </p:txBody>
      </p:sp>
      <p:sp>
        <p:nvSpPr>
          <p:cNvPr id="54" name="TextBox 53">
            <a:extLst>
              <a:ext uri="{FF2B5EF4-FFF2-40B4-BE49-F238E27FC236}">
                <a16:creationId xmlns:a16="http://schemas.microsoft.com/office/drawing/2014/main" id="{F24827DD-0FB4-31F6-9F4D-DFEB62C93393}"/>
              </a:ext>
            </a:extLst>
          </p:cNvPr>
          <p:cNvSpPr txBox="1"/>
          <p:nvPr/>
        </p:nvSpPr>
        <p:spPr>
          <a:xfrm>
            <a:off x="6046314" y="6440592"/>
            <a:ext cx="1215366" cy="338554"/>
          </a:xfrm>
          <a:prstGeom prst="rect">
            <a:avLst/>
          </a:prstGeom>
          <a:noFill/>
        </p:spPr>
        <p:txBody>
          <a:bodyPr wrap="square" rtlCol="0">
            <a:spAutoFit/>
          </a:bodyPr>
          <a:lstStyle/>
          <a:p>
            <a:pPr algn="ctr"/>
            <a:r>
              <a:rPr lang="en-US" sz="1600" dirty="0"/>
              <a:t>PETGF</a:t>
            </a:r>
            <a:endParaRPr lang="en-CH" sz="1600" dirty="0"/>
          </a:p>
        </p:txBody>
      </p:sp>
      <p:sp>
        <p:nvSpPr>
          <p:cNvPr id="55" name="TextBox 54">
            <a:extLst>
              <a:ext uri="{FF2B5EF4-FFF2-40B4-BE49-F238E27FC236}">
                <a16:creationId xmlns:a16="http://schemas.microsoft.com/office/drawing/2014/main" id="{3830C2A2-D645-94AD-3C4A-78332AE56FA5}"/>
              </a:ext>
            </a:extLst>
          </p:cNvPr>
          <p:cNvSpPr txBox="1"/>
          <p:nvPr/>
        </p:nvSpPr>
        <p:spPr>
          <a:xfrm>
            <a:off x="7311677" y="6440592"/>
            <a:ext cx="1215366" cy="338554"/>
          </a:xfrm>
          <a:prstGeom prst="rect">
            <a:avLst/>
          </a:prstGeom>
          <a:noFill/>
        </p:spPr>
        <p:txBody>
          <a:bodyPr wrap="square" rtlCol="0">
            <a:spAutoFit/>
          </a:bodyPr>
          <a:lstStyle/>
          <a:p>
            <a:pPr algn="ctr"/>
            <a:r>
              <a:rPr lang="en-US" sz="1600" dirty="0"/>
              <a:t>BOPET</a:t>
            </a:r>
            <a:endParaRPr lang="en-CH" sz="1600" dirty="0"/>
          </a:p>
        </p:txBody>
      </p:sp>
      <p:sp>
        <p:nvSpPr>
          <p:cNvPr id="7" name="TextBox 6">
            <a:extLst>
              <a:ext uri="{FF2B5EF4-FFF2-40B4-BE49-F238E27FC236}">
                <a16:creationId xmlns:a16="http://schemas.microsoft.com/office/drawing/2014/main" id="{AA04523E-65CE-37E5-498A-58ED9D80E1B9}"/>
              </a:ext>
            </a:extLst>
          </p:cNvPr>
          <p:cNvSpPr txBox="1"/>
          <p:nvPr/>
        </p:nvSpPr>
        <p:spPr>
          <a:xfrm>
            <a:off x="9054015" y="5092734"/>
            <a:ext cx="2159218" cy="369332"/>
          </a:xfrm>
          <a:prstGeom prst="rect">
            <a:avLst/>
          </a:prstGeom>
          <a:noFill/>
        </p:spPr>
        <p:txBody>
          <a:bodyPr wrap="square" rtlCol="0">
            <a:spAutoFit/>
          </a:bodyPr>
          <a:lstStyle/>
          <a:p>
            <a:r>
              <a:rPr lang="en-US" dirty="0"/>
              <a:t>DELIGHT project </a:t>
            </a:r>
            <a:endParaRPr lang="en-CH" dirty="0"/>
          </a:p>
        </p:txBody>
      </p:sp>
    </p:spTree>
    <p:extLst>
      <p:ext uri="{BB962C8B-B14F-4D97-AF65-F5344CB8AC3E}">
        <p14:creationId xmlns:p14="http://schemas.microsoft.com/office/powerpoint/2010/main" val="1704454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A31BD72-6871-CA69-12C0-C226586F4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001" y="1927581"/>
            <a:ext cx="5394385" cy="412601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D7D10306-0BD3-E446-29DE-85DB5D0670A0}"/>
              </a:ext>
            </a:extLst>
          </p:cNvPr>
          <p:cNvPicPr>
            <a:picLocks noGrp="1" noChangeAspect="1"/>
          </p:cNvPicPr>
          <p:nvPr>
            <p:ph idx="1"/>
          </p:nvPr>
        </p:nvPicPr>
        <p:blipFill>
          <a:blip r:embed="rId3"/>
          <a:stretch>
            <a:fillRect/>
          </a:stretch>
        </p:blipFill>
        <p:spPr>
          <a:xfrm>
            <a:off x="4503434" y="1198607"/>
            <a:ext cx="1021304" cy="4516437"/>
          </a:xfrm>
        </p:spPr>
      </p:pic>
      <p:sp>
        <p:nvSpPr>
          <p:cNvPr id="3" name="Title 2">
            <a:extLst>
              <a:ext uri="{FF2B5EF4-FFF2-40B4-BE49-F238E27FC236}">
                <a16:creationId xmlns:a16="http://schemas.microsoft.com/office/drawing/2014/main" id="{2EE35271-C256-8099-AFD0-FEA59EA03D81}"/>
              </a:ext>
            </a:extLst>
          </p:cNvPr>
          <p:cNvSpPr>
            <a:spLocks noGrp="1"/>
          </p:cNvSpPr>
          <p:nvPr>
            <p:ph type="title"/>
          </p:nvPr>
        </p:nvSpPr>
        <p:spPr/>
        <p:txBody>
          <a:bodyPr/>
          <a:lstStyle/>
          <a:p>
            <a:r>
              <a:rPr lang="en-US" dirty="0"/>
              <a:t>Polymeric honeycomb</a:t>
            </a:r>
            <a:endParaRPr lang="en-CH" dirty="0"/>
          </a:p>
        </p:txBody>
      </p:sp>
      <p:sp>
        <p:nvSpPr>
          <p:cNvPr id="4" name="Date Placeholder 3">
            <a:extLst>
              <a:ext uri="{FF2B5EF4-FFF2-40B4-BE49-F238E27FC236}">
                <a16:creationId xmlns:a16="http://schemas.microsoft.com/office/drawing/2014/main" id="{E8E1F83F-60E9-7E4B-D975-6FC1D680FA28}"/>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675954EA-A405-678B-E8B5-C720BA5031B2}"/>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352C045A-2B80-2846-CC18-0BF348706B41}"/>
              </a:ext>
            </a:extLst>
          </p:cNvPr>
          <p:cNvSpPr>
            <a:spLocks noGrp="1"/>
          </p:cNvSpPr>
          <p:nvPr>
            <p:ph type="sldNum" sz="quarter" idx="12"/>
          </p:nvPr>
        </p:nvSpPr>
        <p:spPr/>
        <p:txBody>
          <a:bodyPr/>
          <a:lstStyle/>
          <a:p>
            <a:fld id="{E1E1CD7C-2161-7D43-862E-CE4C333CD873}" type="slidenum">
              <a:rPr lang="fr-FR" smtClean="0"/>
              <a:pPr/>
              <a:t>14</a:t>
            </a:fld>
            <a:endParaRPr lang="fr-FR" dirty="0"/>
          </a:p>
        </p:txBody>
      </p:sp>
      <p:pic>
        <p:nvPicPr>
          <p:cNvPr id="10" name="Picture 9">
            <a:extLst>
              <a:ext uri="{FF2B5EF4-FFF2-40B4-BE49-F238E27FC236}">
                <a16:creationId xmlns:a16="http://schemas.microsoft.com/office/drawing/2014/main" id="{E9D0315C-27DD-6A8D-7DC7-081BE33D079E}"/>
              </a:ext>
            </a:extLst>
          </p:cNvPr>
          <p:cNvPicPr>
            <a:picLocks noChangeAspect="1"/>
          </p:cNvPicPr>
          <p:nvPr/>
        </p:nvPicPr>
        <p:blipFill>
          <a:blip r:embed="rId4"/>
          <a:stretch>
            <a:fillRect/>
          </a:stretch>
        </p:blipFill>
        <p:spPr>
          <a:xfrm>
            <a:off x="1595172" y="1198607"/>
            <a:ext cx="1022023" cy="4516437"/>
          </a:xfrm>
          <a:prstGeom prst="rect">
            <a:avLst/>
          </a:prstGeom>
        </p:spPr>
      </p:pic>
      <p:pic>
        <p:nvPicPr>
          <p:cNvPr id="12" name="Picture 11">
            <a:extLst>
              <a:ext uri="{FF2B5EF4-FFF2-40B4-BE49-F238E27FC236}">
                <a16:creationId xmlns:a16="http://schemas.microsoft.com/office/drawing/2014/main" id="{4615DEC0-B884-A1E5-ED57-044F964ECE91}"/>
              </a:ext>
            </a:extLst>
          </p:cNvPr>
          <p:cNvPicPr>
            <a:picLocks noChangeAspect="1"/>
          </p:cNvPicPr>
          <p:nvPr/>
        </p:nvPicPr>
        <p:blipFill>
          <a:blip r:embed="rId5"/>
          <a:stretch>
            <a:fillRect/>
          </a:stretch>
        </p:blipFill>
        <p:spPr>
          <a:xfrm>
            <a:off x="5981964" y="1198607"/>
            <a:ext cx="1041103" cy="4516437"/>
          </a:xfrm>
          <a:prstGeom prst="rect">
            <a:avLst/>
          </a:prstGeom>
        </p:spPr>
      </p:pic>
      <p:pic>
        <p:nvPicPr>
          <p:cNvPr id="14" name="Picture 13">
            <a:extLst>
              <a:ext uri="{FF2B5EF4-FFF2-40B4-BE49-F238E27FC236}">
                <a16:creationId xmlns:a16="http://schemas.microsoft.com/office/drawing/2014/main" id="{67AFFB78-B231-2FB5-7941-F025771E4393}"/>
              </a:ext>
            </a:extLst>
          </p:cNvPr>
          <p:cNvPicPr>
            <a:picLocks noChangeAspect="1"/>
          </p:cNvPicPr>
          <p:nvPr/>
        </p:nvPicPr>
        <p:blipFill rotWithShape="1">
          <a:blip r:embed="rId6"/>
          <a:srcRect t="54" b="-220"/>
          <a:stretch/>
        </p:blipFill>
        <p:spPr>
          <a:xfrm>
            <a:off x="3034690" y="1208526"/>
            <a:ext cx="1018632" cy="4516437"/>
          </a:xfrm>
          <a:prstGeom prst="rect">
            <a:avLst/>
          </a:prstGeom>
        </p:spPr>
      </p:pic>
      <p:sp>
        <p:nvSpPr>
          <p:cNvPr id="15" name="TextBox 14">
            <a:extLst>
              <a:ext uri="{FF2B5EF4-FFF2-40B4-BE49-F238E27FC236}">
                <a16:creationId xmlns:a16="http://schemas.microsoft.com/office/drawing/2014/main" id="{315B951F-866E-D036-1966-1CC84DD91527}"/>
              </a:ext>
            </a:extLst>
          </p:cNvPr>
          <p:cNvSpPr txBox="1"/>
          <p:nvPr/>
        </p:nvSpPr>
        <p:spPr>
          <a:xfrm>
            <a:off x="1446698" y="5705124"/>
            <a:ext cx="1215366" cy="338554"/>
          </a:xfrm>
          <a:prstGeom prst="rect">
            <a:avLst/>
          </a:prstGeom>
          <a:noFill/>
        </p:spPr>
        <p:txBody>
          <a:bodyPr wrap="square" rtlCol="0">
            <a:spAutoFit/>
          </a:bodyPr>
          <a:lstStyle/>
          <a:p>
            <a:pPr algn="ctr"/>
            <a:r>
              <a:rPr lang="en-US" sz="1600" dirty="0"/>
              <a:t>PPGF8</a:t>
            </a:r>
            <a:endParaRPr lang="en-CH" sz="1600" dirty="0"/>
          </a:p>
        </p:txBody>
      </p:sp>
      <p:sp>
        <p:nvSpPr>
          <p:cNvPr id="16" name="TextBox 15">
            <a:extLst>
              <a:ext uri="{FF2B5EF4-FFF2-40B4-BE49-F238E27FC236}">
                <a16:creationId xmlns:a16="http://schemas.microsoft.com/office/drawing/2014/main" id="{D6E5CF79-C076-9BBC-7A0C-F29C51498FA6}"/>
              </a:ext>
            </a:extLst>
          </p:cNvPr>
          <p:cNvSpPr txBox="1"/>
          <p:nvPr/>
        </p:nvSpPr>
        <p:spPr>
          <a:xfrm>
            <a:off x="2862102" y="5705124"/>
            <a:ext cx="1215366" cy="338554"/>
          </a:xfrm>
          <a:prstGeom prst="rect">
            <a:avLst/>
          </a:prstGeom>
          <a:noFill/>
        </p:spPr>
        <p:txBody>
          <a:bodyPr wrap="square" rtlCol="0">
            <a:spAutoFit/>
          </a:bodyPr>
          <a:lstStyle/>
          <a:p>
            <a:pPr algn="ctr"/>
            <a:r>
              <a:rPr lang="en-US" sz="1600" dirty="0"/>
              <a:t>PPGF6</a:t>
            </a:r>
            <a:endParaRPr lang="en-CH" sz="1600" dirty="0"/>
          </a:p>
        </p:txBody>
      </p:sp>
      <p:sp>
        <p:nvSpPr>
          <p:cNvPr id="17" name="TextBox 16">
            <a:extLst>
              <a:ext uri="{FF2B5EF4-FFF2-40B4-BE49-F238E27FC236}">
                <a16:creationId xmlns:a16="http://schemas.microsoft.com/office/drawing/2014/main" id="{DBF4BA79-1B47-C6C4-7FA2-5E9CB3044AB5}"/>
              </a:ext>
            </a:extLst>
          </p:cNvPr>
          <p:cNvSpPr txBox="1"/>
          <p:nvPr/>
        </p:nvSpPr>
        <p:spPr>
          <a:xfrm>
            <a:off x="4406403" y="5715044"/>
            <a:ext cx="1215366" cy="338554"/>
          </a:xfrm>
          <a:prstGeom prst="rect">
            <a:avLst/>
          </a:prstGeom>
          <a:noFill/>
        </p:spPr>
        <p:txBody>
          <a:bodyPr wrap="square" rtlCol="0">
            <a:spAutoFit/>
          </a:bodyPr>
          <a:lstStyle/>
          <a:p>
            <a:pPr algn="ctr"/>
            <a:r>
              <a:rPr lang="en-US" sz="1600" dirty="0"/>
              <a:t>PETGF</a:t>
            </a:r>
            <a:endParaRPr lang="en-CH" sz="1600" dirty="0"/>
          </a:p>
        </p:txBody>
      </p:sp>
      <p:sp>
        <p:nvSpPr>
          <p:cNvPr id="18" name="TextBox 17">
            <a:extLst>
              <a:ext uri="{FF2B5EF4-FFF2-40B4-BE49-F238E27FC236}">
                <a16:creationId xmlns:a16="http://schemas.microsoft.com/office/drawing/2014/main" id="{35FE197C-A42B-F44B-970E-51B714E7539D}"/>
              </a:ext>
            </a:extLst>
          </p:cNvPr>
          <p:cNvSpPr txBox="1"/>
          <p:nvPr/>
        </p:nvSpPr>
        <p:spPr>
          <a:xfrm>
            <a:off x="5894833" y="5724963"/>
            <a:ext cx="1215366" cy="338554"/>
          </a:xfrm>
          <a:prstGeom prst="rect">
            <a:avLst/>
          </a:prstGeom>
          <a:noFill/>
        </p:spPr>
        <p:txBody>
          <a:bodyPr wrap="square" rtlCol="0">
            <a:spAutoFit/>
          </a:bodyPr>
          <a:lstStyle/>
          <a:p>
            <a:pPr algn="ctr"/>
            <a:r>
              <a:rPr lang="en-US" sz="1600" dirty="0"/>
              <a:t>BOPET</a:t>
            </a:r>
            <a:endParaRPr lang="en-CH" sz="1600" dirty="0"/>
          </a:p>
        </p:txBody>
      </p:sp>
      <p:sp>
        <p:nvSpPr>
          <p:cNvPr id="19" name="TextBox 18">
            <a:extLst>
              <a:ext uri="{FF2B5EF4-FFF2-40B4-BE49-F238E27FC236}">
                <a16:creationId xmlns:a16="http://schemas.microsoft.com/office/drawing/2014/main" id="{8EEC2F85-D11F-19E1-9069-D596EB24CCF1}"/>
              </a:ext>
            </a:extLst>
          </p:cNvPr>
          <p:cNvSpPr txBox="1"/>
          <p:nvPr/>
        </p:nvSpPr>
        <p:spPr>
          <a:xfrm>
            <a:off x="1206500" y="6194914"/>
            <a:ext cx="8548778"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US" dirty="0"/>
              <a:t>BOPET and PPGF8 seem to contribute the less to the fire, however…</a:t>
            </a:r>
            <a:endParaRPr lang="en-CH" dirty="0"/>
          </a:p>
        </p:txBody>
      </p:sp>
      <p:sp>
        <p:nvSpPr>
          <p:cNvPr id="20" name="TextBox 19">
            <a:extLst>
              <a:ext uri="{FF2B5EF4-FFF2-40B4-BE49-F238E27FC236}">
                <a16:creationId xmlns:a16="http://schemas.microsoft.com/office/drawing/2014/main" id="{951DC242-47A6-D62A-866F-173802579BEF}"/>
              </a:ext>
            </a:extLst>
          </p:cNvPr>
          <p:cNvSpPr txBox="1"/>
          <p:nvPr/>
        </p:nvSpPr>
        <p:spPr>
          <a:xfrm>
            <a:off x="7281681" y="1197475"/>
            <a:ext cx="4776705" cy="369332"/>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US" dirty="0"/>
              <a:t>15 s edge flame exposure</a:t>
            </a:r>
            <a:endParaRPr lang="en-CH" dirty="0"/>
          </a:p>
        </p:txBody>
      </p:sp>
    </p:spTree>
    <p:extLst>
      <p:ext uri="{BB962C8B-B14F-4D97-AF65-F5344CB8AC3E}">
        <p14:creationId xmlns:p14="http://schemas.microsoft.com/office/powerpoint/2010/main" val="42126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FD97B1-1729-445E-BFA0-4CEFFD0D9637}"/>
              </a:ext>
            </a:extLst>
          </p:cNvPr>
          <p:cNvSpPr>
            <a:spLocks noGrp="1"/>
          </p:cNvSpPr>
          <p:nvPr>
            <p:ph type="title"/>
          </p:nvPr>
        </p:nvSpPr>
        <p:spPr/>
        <p:txBody>
          <a:bodyPr/>
          <a:lstStyle/>
          <a:p>
            <a:r>
              <a:rPr lang="en-US" dirty="0"/>
              <a:t>Polymeric HC</a:t>
            </a:r>
            <a:endParaRPr lang="en-CH" dirty="0"/>
          </a:p>
        </p:txBody>
      </p:sp>
      <p:sp>
        <p:nvSpPr>
          <p:cNvPr id="4" name="Date Placeholder 3">
            <a:extLst>
              <a:ext uri="{FF2B5EF4-FFF2-40B4-BE49-F238E27FC236}">
                <a16:creationId xmlns:a16="http://schemas.microsoft.com/office/drawing/2014/main" id="{5A5A2A71-D2F1-DD57-FABF-41110555F306}"/>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89A8DBCD-90CA-6297-17FE-08069797FFC4}"/>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04A35D57-D368-3BF4-B151-31E4FB0185A4}"/>
              </a:ext>
            </a:extLst>
          </p:cNvPr>
          <p:cNvSpPr>
            <a:spLocks noGrp="1"/>
          </p:cNvSpPr>
          <p:nvPr>
            <p:ph type="sldNum" sz="quarter" idx="12"/>
          </p:nvPr>
        </p:nvSpPr>
        <p:spPr/>
        <p:txBody>
          <a:bodyPr/>
          <a:lstStyle/>
          <a:p>
            <a:fld id="{E1E1CD7C-2161-7D43-862E-CE4C333CD873}" type="slidenum">
              <a:rPr lang="fr-FR" smtClean="0"/>
              <a:pPr/>
              <a:t>15</a:t>
            </a:fld>
            <a:endParaRPr lang="fr-FR" dirty="0"/>
          </a:p>
        </p:txBody>
      </p:sp>
      <p:pic>
        <p:nvPicPr>
          <p:cNvPr id="7" name="Picture 6" descr="A machine with a piece of paper&#10;&#10;Description automatically generated">
            <a:extLst>
              <a:ext uri="{FF2B5EF4-FFF2-40B4-BE49-F238E27FC236}">
                <a16:creationId xmlns:a16="http://schemas.microsoft.com/office/drawing/2014/main" id="{B15F519E-A40E-D41E-D09C-20F8DBB86CCA}"/>
              </a:ext>
            </a:extLst>
          </p:cNvPr>
          <p:cNvPicPr>
            <a:picLocks noChangeAspect="1"/>
          </p:cNvPicPr>
          <p:nvPr/>
        </p:nvPicPr>
        <p:blipFill rotWithShape="1">
          <a:blip r:embed="rId2">
            <a:extLst>
              <a:ext uri="{28A0092B-C50C-407E-A947-70E740481C1C}">
                <a14:useLocalDpi xmlns:a14="http://schemas.microsoft.com/office/drawing/2010/main" val="0"/>
              </a:ext>
            </a:extLst>
          </a:blip>
          <a:srcRect l="16369" t="47286" b="19358"/>
          <a:stretch/>
        </p:blipFill>
        <p:spPr>
          <a:xfrm rot="5400000">
            <a:off x="943390" y="3014588"/>
            <a:ext cx="5417156" cy="1215366"/>
          </a:xfrm>
          <a:prstGeom prst="rect">
            <a:avLst/>
          </a:prstGeom>
        </p:spPr>
      </p:pic>
      <p:pic>
        <p:nvPicPr>
          <p:cNvPr id="9" name="Picture 8" descr="A machine with a blue cloth&#10;&#10;Description automatically generated with medium confidence">
            <a:extLst>
              <a:ext uri="{FF2B5EF4-FFF2-40B4-BE49-F238E27FC236}">
                <a16:creationId xmlns:a16="http://schemas.microsoft.com/office/drawing/2014/main" id="{CAB3F0C5-444C-5180-7797-F49E3BB25364}"/>
              </a:ext>
            </a:extLst>
          </p:cNvPr>
          <p:cNvPicPr>
            <a:picLocks noChangeAspect="1"/>
          </p:cNvPicPr>
          <p:nvPr/>
        </p:nvPicPr>
        <p:blipFill rotWithShape="1">
          <a:blip r:embed="rId3">
            <a:extLst>
              <a:ext uri="{28A0092B-C50C-407E-A947-70E740481C1C}">
                <a14:useLocalDpi xmlns:a14="http://schemas.microsoft.com/office/drawing/2010/main" val="0"/>
              </a:ext>
            </a:extLst>
          </a:blip>
          <a:srcRect l="739" t="21469" r="3395" b="40294"/>
          <a:stretch/>
        </p:blipFill>
        <p:spPr>
          <a:xfrm rot="5400000">
            <a:off x="-760464" y="3014588"/>
            <a:ext cx="5417155" cy="1215366"/>
          </a:xfrm>
          <a:prstGeom prst="rect">
            <a:avLst/>
          </a:prstGeom>
        </p:spPr>
      </p:pic>
      <p:sp>
        <p:nvSpPr>
          <p:cNvPr id="16" name="Content Placeholder 15">
            <a:extLst>
              <a:ext uri="{FF2B5EF4-FFF2-40B4-BE49-F238E27FC236}">
                <a16:creationId xmlns:a16="http://schemas.microsoft.com/office/drawing/2014/main" id="{54E2A84A-63BA-9E77-6255-1D90914CB32D}"/>
              </a:ext>
            </a:extLst>
          </p:cNvPr>
          <p:cNvSpPr>
            <a:spLocks noGrp="1"/>
          </p:cNvSpPr>
          <p:nvPr>
            <p:ph idx="1"/>
          </p:nvPr>
        </p:nvSpPr>
        <p:spPr>
          <a:xfrm>
            <a:off x="4990259" y="2907103"/>
            <a:ext cx="6254831" cy="1430338"/>
          </a:xfrm>
        </p:spPr>
        <p:txBody>
          <a:bodyPr/>
          <a:lstStyle/>
          <a:p>
            <a:r>
              <a:rPr lang="en-US" dirty="0"/>
              <a:t>BOPET HC structure melts away </a:t>
            </a:r>
            <a:r>
              <a:rPr lang="en-US" dirty="0">
                <a:sym typeface="Wingdings" panose="05000000000000000000" pitchFamily="2" charset="2"/>
              </a:rPr>
              <a:t> loses its mechanical structure</a:t>
            </a:r>
          </a:p>
          <a:p>
            <a:r>
              <a:rPr lang="en-US" dirty="0">
                <a:sym typeface="Wingdings" panose="05000000000000000000" pitchFamily="2" charset="2"/>
              </a:rPr>
              <a:t>PPGF8 maintain its original structure while burning  preferred choice</a:t>
            </a:r>
          </a:p>
          <a:p>
            <a:endParaRPr lang="en-CH" dirty="0"/>
          </a:p>
        </p:txBody>
      </p:sp>
      <p:sp>
        <p:nvSpPr>
          <p:cNvPr id="19" name="TextBox 18">
            <a:extLst>
              <a:ext uri="{FF2B5EF4-FFF2-40B4-BE49-F238E27FC236}">
                <a16:creationId xmlns:a16="http://schemas.microsoft.com/office/drawing/2014/main" id="{DA8AAC58-8859-0CAA-C74D-A90780A9FE23}"/>
              </a:ext>
            </a:extLst>
          </p:cNvPr>
          <p:cNvSpPr txBox="1"/>
          <p:nvPr/>
        </p:nvSpPr>
        <p:spPr>
          <a:xfrm>
            <a:off x="1289752" y="6307031"/>
            <a:ext cx="1215366" cy="338554"/>
          </a:xfrm>
          <a:prstGeom prst="rect">
            <a:avLst/>
          </a:prstGeom>
          <a:noFill/>
        </p:spPr>
        <p:txBody>
          <a:bodyPr wrap="square" rtlCol="0">
            <a:spAutoFit/>
          </a:bodyPr>
          <a:lstStyle/>
          <a:p>
            <a:pPr algn="ctr"/>
            <a:r>
              <a:rPr lang="en-US" sz="1600" dirty="0"/>
              <a:t>BOPET</a:t>
            </a:r>
            <a:endParaRPr lang="en-CH" sz="1600" dirty="0"/>
          </a:p>
        </p:txBody>
      </p:sp>
      <p:sp>
        <p:nvSpPr>
          <p:cNvPr id="20" name="TextBox 19">
            <a:extLst>
              <a:ext uri="{FF2B5EF4-FFF2-40B4-BE49-F238E27FC236}">
                <a16:creationId xmlns:a16="http://schemas.microsoft.com/office/drawing/2014/main" id="{29F51298-34F1-D262-E396-5C8D27F60367}"/>
              </a:ext>
            </a:extLst>
          </p:cNvPr>
          <p:cNvSpPr txBox="1"/>
          <p:nvPr/>
        </p:nvSpPr>
        <p:spPr>
          <a:xfrm>
            <a:off x="3043568" y="6307031"/>
            <a:ext cx="1215366" cy="338554"/>
          </a:xfrm>
          <a:prstGeom prst="rect">
            <a:avLst/>
          </a:prstGeom>
          <a:noFill/>
        </p:spPr>
        <p:txBody>
          <a:bodyPr wrap="square" rtlCol="0">
            <a:spAutoFit/>
          </a:bodyPr>
          <a:lstStyle/>
          <a:p>
            <a:pPr algn="ctr"/>
            <a:r>
              <a:rPr lang="en-US" sz="1600" dirty="0"/>
              <a:t>PPGF8</a:t>
            </a:r>
            <a:endParaRPr lang="en-CH" sz="1600" dirty="0"/>
          </a:p>
        </p:txBody>
      </p:sp>
    </p:spTree>
    <p:extLst>
      <p:ext uri="{BB962C8B-B14F-4D97-AF65-F5344CB8AC3E}">
        <p14:creationId xmlns:p14="http://schemas.microsoft.com/office/powerpoint/2010/main" val="1559084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BF1F888-4C4C-52A1-4F40-F76E337831BE}"/>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2852" y="0"/>
            <a:ext cx="2980212" cy="1432351"/>
          </a:xfrm>
        </p:spPr>
      </p:pic>
      <p:sp>
        <p:nvSpPr>
          <p:cNvPr id="3" name="Title 2">
            <a:extLst>
              <a:ext uri="{FF2B5EF4-FFF2-40B4-BE49-F238E27FC236}">
                <a16:creationId xmlns:a16="http://schemas.microsoft.com/office/drawing/2014/main" id="{252BC7E6-0E6E-3975-44C6-78E76F6709B0}"/>
              </a:ext>
            </a:extLst>
          </p:cNvPr>
          <p:cNvSpPr>
            <a:spLocks noGrp="1"/>
          </p:cNvSpPr>
          <p:nvPr>
            <p:ph type="title"/>
          </p:nvPr>
        </p:nvSpPr>
        <p:spPr/>
        <p:txBody>
          <a:bodyPr/>
          <a:lstStyle/>
          <a:p>
            <a:r>
              <a:rPr lang="en-US" dirty="0"/>
              <a:t>CSEM facilities for Advanced Polymers</a:t>
            </a:r>
            <a:endParaRPr lang="en-CH" dirty="0"/>
          </a:p>
        </p:txBody>
      </p:sp>
      <p:sp>
        <p:nvSpPr>
          <p:cNvPr id="4" name="Date Placeholder 3">
            <a:extLst>
              <a:ext uri="{FF2B5EF4-FFF2-40B4-BE49-F238E27FC236}">
                <a16:creationId xmlns:a16="http://schemas.microsoft.com/office/drawing/2014/main" id="{E7F50A52-E878-7A32-B09D-07579572CBF0}"/>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5C70AF65-9434-9F44-FE3D-72DCDF0E6B16}"/>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BF82717E-2F3B-395E-3687-235745C1FACE}"/>
              </a:ext>
            </a:extLst>
          </p:cNvPr>
          <p:cNvSpPr>
            <a:spLocks noGrp="1"/>
          </p:cNvSpPr>
          <p:nvPr>
            <p:ph type="sldNum" sz="quarter" idx="12"/>
          </p:nvPr>
        </p:nvSpPr>
        <p:spPr/>
        <p:txBody>
          <a:bodyPr/>
          <a:lstStyle/>
          <a:p>
            <a:fld id="{E1E1CD7C-2161-7D43-862E-CE4C333CD873}" type="slidenum">
              <a:rPr lang="fr-FR" smtClean="0"/>
              <a:pPr/>
              <a:t>16</a:t>
            </a:fld>
            <a:endParaRPr lang="fr-FR" dirty="0"/>
          </a:p>
        </p:txBody>
      </p:sp>
      <p:pic>
        <p:nvPicPr>
          <p:cNvPr id="11" name="Picture 10" descr="A picture containing indoor, ceiling, kitchen, table&#10;&#10;Description automatically generated">
            <a:extLst>
              <a:ext uri="{FF2B5EF4-FFF2-40B4-BE49-F238E27FC236}">
                <a16:creationId xmlns:a16="http://schemas.microsoft.com/office/drawing/2014/main" id="{E801EF7A-8380-F84D-CD11-04D637D668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2320" y="1127413"/>
            <a:ext cx="3358071" cy="2360881"/>
          </a:xfrm>
          <a:prstGeom prst="rect">
            <a:avLst/>
          </a:prstGeom>
        </p:spPr>
      </p:pic>
      <p:pic>
        <p:nvPicPr>
          <p:cNvPr id="12" name="Picture 11" descr="A large room&#10;&#10;Description automatically generated">
            <a:extLst>
              <a:ext uri="{FF2B5EF4-FFF2-40B4-BE49-F238E27FC236}">
                <a16:creationId xmlns:a16="http://schemas.microsoft.com/office/drawing/2014/main" id="{AD87F17A-94EE-1C18-582E-5FF61733FB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858131" y="4671405"/>
            <a:ext cx="3905084" cy="2130327"/>
          </a:xfrm>
          <a:prstGeom prst="rect">
            <a:avLst/>
          </a:prstGeom>
        </p:spPr>
      </p:pic>
      <p:pic>
        <p:nvPicPr>
          <p:cNvPr id="15" name="Picture 14">
            <a:extLst>
              <a:ext uri="{FF2B5EF4-FFF2-40B4-BE49-F238E27FC236}">
                <a16:creationId xmlns:a16="http://schemas.microsoft.com/office/drawing/2014/main" id="{799E5AE9-A2D2-5998-104D-CE247A2D714F}"/>
              </a:ext>
            </a:extLst>
          </p:cNvPr>
          <p:cNvPicPr>
            <a:picLocks noChangeAspect="1"/>
          </p:cNvPicPr>
          <p:nvPr/>
        </p:nvPicPr>
        <p:blipFill>
          <a:blip r:embed="rId6"/>
          <a:stretch>
            <a:fillRect/>
          </a:stretch>
        </p:blipFill>
        <p:spPr>
          <a:xfrm>
            <a:off x="5414932" y="1743794"/>
            <a:ext cx="1639966" cy="1518036"/>
          </a:xfrm>
          <a:prstGeom prst="rect">
            <a:avLst/>
          </a:prstGeom>
        </p:spPr>
      </p:pic>
      <p:sp>
        <p:nvSpPr>
          <p:cNvPr id="16" name="TextBox 15">
            <a:extLst>
              <a:ext uri="{FF2B5EF4-FFF2-40B4-BE49-F238E27FC236}">
                <a16:creationId xmlns:a16="http://schemas.microsoft.com/office/drawing/2014/main" id="{470D1F81-B76A-92E5-B849-05A98B84B14F}"/>
              </a:ext>
            </a:extLst>
          </p:cNvPr>
          <p:cNvSpPr txBox="1"/>
          <p:nvPr/>
        </p:nvSpPr>
        <p:spPr>
          <a:xfrm>
            <a:off x="1515633" y="3503936"/>
            <a:ext cx="4271236" cy="584775"/>
          </a:xfrm>
          <a:prstGeom prst="rect">
            <a:avLst/>
          </a:prstGeom>
          <a:noFill/>
        </p:spPr>
        <p:txBody>
          <a:bodyPr wrap="square" rtlCol="0">
            <a:spAutoFit/>
          </a:bodyPr>
          <a:lstStyle/>
          <a:p>
            <a:r>
              <a:rPr lang="en-US" sz="1600" dirty="0"/>
              <a:t>Underwater pelletizing line, most advanced pelletizing equipment</a:t>
            </a:r>
          </a:p>
        </p:txBody>
      </p:sp>
      <p:sp>
        <p:nvSpPr>
          <p:cNvPr id="18" name="TextBox 17">
            <a:extLst>
              <a:ext uri="{FF2B5EF4-FFF2-40B4-BE49-F238E27FC236}">
                <a16:creationId xmlns:a16="http://schemas.microsoft.com/office/drawing/2014/main" id="{8067C5A1-65EA-D4EC-A016-B6007A06039D}"/>
              </a:ext>
            </a:extLst>
          </p:cNvPr>
          <p:cNvSpPr txBox="1"/>
          <p:nvPr/>
        </p:nvSpPr>
        <p:spPr>
          <a:xfrm>
            <a:off x="6405132" y="3616366"/>
            <a:ext cx="5786867" cy="338554"/>
          </a:xfrm>
          <a:prstGeom prst="rect">
            <a:avLst/>
          </a:prstGeom>
          <a:noFill/>
        </p:spPr>
        <p:txBody>
          <a:bodyPr wrap="square" rtlCol="0">
            <a:spAutoFit/>
          </a:bodyPr>
          <a:lstStyle/>
          <a:p>
            <a:r>
              <a:rPr lang="en-US" sz="1600" dirty="0"/>
              <a:t>New extrusion line enabling ABA structures, multi-materials</a:t>
            </a:r>
          </a:p>
        </p:txBody>
      </p:sp>
      <p:sp>
        <p:nvSpPr>
          <p:cNvPr id="22" name="TextBox 21">
            <a:extLst>
              <a:ext uri="{FF2B5EF4-FFF2-40B4-BE49-F238E27FC236}">
                <a16:creationId xmlns:a16="http://schemas.microsoft.com/office/drawing/2014/main" id="{BF7A95BC-0126-99FA-7E4F-7124967765F0}"/>
              </a:ext>
            </a:extLst>
          </p:cNvPr>
          <p:cNvSpPr txBox="1"/>
          <p:nvPr/>
        </p:nvSpPr>
        <p:spPr>
          <a:xfrm>
            <a:off x="7542852" y="4058417"/>
            <a:ext cx="4151584" cy="612988"/>
          </a:xfrm>
          <a:prstGeom prst="rect">
            <a:avLst/>
          </a:prstGeom>
          <a:noFill/>
        </p:spPr>
        <p:txBody>
          <a:bodyPr wrap="square" rtlCol="0">
            <a:spAutoFit/>
          </a:bodyPr>
          <a:lstStyle/>
          <a:p>
            <a:pPr defTabSz="228577">
              <a:lnSpc>
                <a:spcPct val="110000"/>
              </a:lnSpc>
              <a:spcAft>
                <a:spcPts val="1200"/>
              </a:spcAft>
              <a:buClr>
                <a:srgbClr val="00B0F0"/>
              </a:buClr>
            </a:pPr>
            <a:r>
              <a:rPr lang="en-US" sz="1600" dirty="0">
                <a:latin typeface="Arial" panose="020B0604020202020204" pitchFamily="34" charset="0"/>
                <a:cs typeface="Arial" panose="020B0604020202020204" pitchFamily="34" charset="0"/>
              </a:rPr>
              <a:t>Characterization lab for polymers (rheology, DSC, UV-Vis spectroscopy, FTIR…) </a:t>
            </a:r>
          </a:p>
        </p:txBody>
      </p:sp>
      <p:pic>
        <p:nvPicPr>
          <p:cNvPr id="2" name="586B2F10-FF95-4AD9-BB71-3096E90EFB7C">
            <a:extLst>
              <a:ext uri="{FF2B5EF4-FFF2-40B4-BE49-F238E27FC236}">
                <a16:creationId xmlns:a16="http://schemas.microsoft.com/office/drawing/2014/main" id="{E6E87D11-1A6F-AD25-FA75-39A7E163DE4D}"/>
              </a:ext>
            </a:extLst>
          </p:cNvPr>
          <p:cNvPicPr>
            <a:picLocks noChangeAspect="1"/>
          </p:cNvPicPr>
          <p:nvPr/>
        </p:nvPicPr>
        <p:blipFill rotWithShape="1">
          <a:blip r:embed="rId7">
            <a:extLst>
              <a:ext uri="{28A0092B-C50C-407E-A947-70E740481C1C}">
                <a14:useLocalDpi xmlns:a14="http://schemas.microsoft.com/office/drawing/2010/main" val="0"/>
              </a:ext>
            </a:extLst>
          </a:blip>
          <a:srcRect t="36290" b="8899"/>
          <a:stretch/>
        </p:blipFill>
        <p:spPr bwMode="auto">
          <a:xfrm>
            <a:off x="7513034" y="1127413"/>
            <a:ext cx="3927981" cy="2482211"/>
          </a:xfrm>
          <a:prstGeom prst="rect">
            <a:avLst/>
          </a:prstGeom>
          <a:noFill/>
          <a:ln>
            <a:noFill/>
          </a:ln>
        </p:spPr>
      </p:pic>
      <p:sp>
        <p:nvSpPr>
          <p:cNvPr id="7" name="Content Placeholder 1">
            <a:extLst>
              <a:ext uri="{FF2B5EF4-FFF2-40B4-BE49-F238E27FC236}">
                <a16:creationId xmlns:a16="http://schemas.microsoft.com/office/drawing/2014/main" id="{E5D7A23C-B91C-D2DE-B273-A28057359003}"/>
              </a:ext>
            </a:extLst>
          </p:cNvPr>
          <p:cNvSpPr txBox="1">
            <a:spLocks/>
          </p:cNvSpPr>
          <p:nvPr/>
        </p:nvSpPr>
        <p:spPr>
          <a:xfrm>
            <a:off x="1134911" y="4292193"/>
            <a:ext cx="6422440" cy="2334047"/>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Unique polymer platform in a PV institute for compounding and extrusion of polymers</a:t>
            </a:r>
          </a:p>
          <a:p>
            <a:r>
              <a:rPr lang="en-US" sz="1600" dirty="0"/>
              <a:t>From R&amp;D targets to mass production for clear and </a:t>
            </a:r>
            <a:r>
              <a:rPr lang="en-US" sz="1600" dirty="0" err="1"/>
              <a:t>coloured</a:t>
            </a:r>
            <a:r>
              <a:rPr lang="en-US" sz="1600" dirty="0"/>
              <a:t> encapsulants</a:t>
            </a:r>
          </a:p>
          <a:p>
            <a:r>
              <a:rPr lang="en-US" sz="1600" dirty="0"/>
              <a:t>Tailored PO encapsulant for enhanced reliability</a:t>
            </a:r>
          </a:p>
          <a:p>
            <a:r>
              <a:rPr lang="en-US" sz="1600" dirty="0"/>
              <a:t>Testing of various blending at encapsulant level to improve performance and reliability of PV modules</a:t>
            </a:r>
          </a:p>
          <a:p>
            <a:r>
              <a:rPr lang="en-US" sz="1600" dirty="0"/>
              <a:t>More info: </a:t>
            </a:r>
            <a:r>
              <a:rPr lang="en-US" sz="1600" dirty="0">
                <a:hlinkClick r:id="rId8"/>
              </a:rPr>
              <a:t>CSEM</a:t>
            </a:r>
            <a:r>
              <a:rPr lang="en-US" sz="1600" dirty="0"/>
              <a:t> </a:t>
            </a:r>
          </a:p>
          <a:p>
            <a:endParaRPr lang="en-CH" sz="1600" dirty="0"/>
          </a:p>
        </p:txBody>
      </p:sp>
    </p:spTree>
    <p:extLst>
      <p:ext uri="{BB962C8B-B14F-4D97-AF65-F5344CB8AC3E}">
        <p14:creationId xmlns:p14="http://schemas.microsoft.com/office/powerpoint/2010/main" val="1582020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36EF00-B5B6-2D9E-B258-BA790CFE0140}"/>
              </a:ext>
            </a:extLst>
          </p:cNvPr>
          <p:cNvSpPr>
            <a:spLocks noGrp="1"/>
          </p:cNvSpPr>
          <p:nvPr>
            <p:ph idx="1"/>
          </p:nvPr>
        </p:nvSpPr>
        <p:spPr>
          <a:xfrm>
            <a:off x="1261370" y="824638"/>
            <a:ext cx="10301817" cy="1633068"/>
          </a:xfrm>
        </p:spPr>
        <p:txBody>
          <a:bodyPr/>
          <a:lstStyle/>
          <a:p>
            <a:r>
              <a:rPr lang="en-US" dirty="0"/>
              <a:t>7 encapsulants produced by CSEM: </a:t>
            </a:r>
          </a:p>
          <a:p>
            <a:pPr lvl="1"/>
            <a:r>
              <a:rPr lang="en-US" dirty="0"/>
              <a:t>1 reference encapsulant</a:t>
            </a:r>
          </a:p>
          <a:p>
            <a:pPr lvl="1"/>
            <a:r>
              <a:rPr lang="en-US" dirty="0"/>
              <a:t>6 identical encapsulant with different flame retardants (FR)</a:t>
            </a:r>
          </a:p>
          <a:p>
            <a:r>
              <a:rPr lang="en-US" dirty="0"/>
              <a:t>Samples: 3x of each encapsulant with dimensions 60x250 mm </a:t>
            </a:r>
          </a:p>
          <a:p>
            <a:r>
              <a:rPr lang="en-US" dirty="0"/>
              <a:t>15s edge flame exposure test performed</a:t>
            </a:r>
          </a:p>
          <a:p>
            <a:pPr marL="0" indent="0">
              <a:buNone/>
            </a:pPr>
            <a:endParaRPr lang="en-US" dirty="0"/>
          </a:p>
          <a:p>
            <a:endParaRPr lang="en-CH" dirty="0"/>
          </a:p>
        </p:txBody>
      </p:sp>
      <p:sp>
        <p:nvSpPr>
          <p:cNvPr id="3" name="Title 2">
            <a:extLst>
              <a:ext uri="{FF2B5EF4-FFF2-40B4-BE49-F238E27FC236}">
                <a16:creationId xmlns:a16="http://schemas.microsoft.com/office/drawing/2014/main" id="{F7B5C815-51AB-D640-D1C9-D3BBCC4D659F}"/>
              </a:ext>
            </a:extLst>
          </p:cNvPr>
          <p:cNvSpPr>
            <a:spLocks noGrp="1"/>
          </p:cNvSpPr>
          <p:nvPr>
            <p:ph type="title"/>
          </p:nvPr>
        </p:nvSpPr>
        <p:spPr/>
        <p:txBody>
          <a:bodyPr/>
          <a:lstStyle/>
          <a:p>
            <a:r>
              <a:rPr lang="en-US" dirty="0"/>
              <a:t>Flame retardant analysis</a:t>
            </a:r>
            <a:endParaRPr lang="en-CH" dirty="0"/>
          </a:p>
        </p:txBody>
      </p:sp>
      <p:sp>
        <p:nvSpPr>
          <p:cNvPr id="4" name="Date Placeholder 3">
            <a:extLst>
              <a:ext uri="{FF2B5EF4-FFF2-40B4-BE49-F238E27FC236}">
                <a16:creationId xmlns:a16="http://schemas.microsoft.com/office/drawing/2014/main" id="{C9B527BA-0070-B76C-390F-842FBD151B87}"/>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DD6371C4-566D-F9F2-23BE-67107F25298B}"/>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664C3C9B-0794-6E47-BDD5-BA8F87081141}"/>
              </a:ext>
            </a:extLst>
          </p:cNvPr>
          <p:cNvSpPr>
            <a:spLocks noGrp="1"/>
          </p:cNvSpPr>
          <p:nvPr>
            <p:ph type="sldNum" sz="quarter" idx="12"/>
          </p:nvPr>
        </p:nvSpPr>
        <p:spPr/>
        <p:txBody>
          <a:bodyPr/>
          <a:lstStyle/>
          <a:p>
            <a:fld id="{E1E1CD7C-2161-7D43-862E-CE4C333CD873}" type="slidenum">
              <a:rPr lang="fr-FR" smtClean="0"/>
              <a:pPr/>
              <a:t>17</a:t>
            </a:fld>
            <a:endParaRPr lang="fr-FR" dirty="0"/>
          </a:p>
        </p:txBody>
      </p:sp>
      <p:grpSp>
        <p:nvGrpSpPr>
          <p:cNvPr id="7" name="Group 6">
            <a:extLst>
              <a:ext uri="{FF2B5EF4-FFF2-40B4-BE49-F238E27FC236}">
                <a16:creationId xmlns:a16="http://schemas.microsoft.com/office/drawing/2014/main" id="{663E966E-F4E6-988F-4834-05E1AE028CD6}"/>
              </a:ext>
            </a:extLst>
          </p:cNvPr>
          <p:cNvGrpSpPr/>
          <p:nvPr/>
        </p:nvGrpSpPr>
        <p:grpSpPr>
          <a:xfrm>
            <a:off x="7925636" y="2457705"/>
            <a:ext cx="2141139" cy="3806469"/>
            <a:chOff x="1206500" y="799307"/>
            <a:chExt cx="3073990" cy="5464870"/>
          </a:xfrm>
        </p:grpSpPr>
        <p:pic>
          <p:nvPicPr>
            <p:cNvPr id="8" name="Picture 7" descr="A close-up of a piece of metal&#10;&#10;Description automatically generated">
              <a:extLst>
                <a:ext uri="{FF2B5EF4-FFF2-40B4-BE49-F238E27FC236}">
                  <a16:creationId xmlns:a16="http://schemas.microsoft.com/office/drawing/2014/main" id="{CEE71659-E369-A400-342A-2AEE15012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061" y="1994747"/>
              <a:ext cx="5464869" cy="3073989"/>
            </a:xfrm>
            <a:prstGeom prst="rect">
              <a:avLst/>
            </a:prstGeom>
          </p:spPr>
        </p:pic>
        <p:pic>
          <p:nvPicPr>
            <p:cNvPr id="9" name="Picture 8" descr="A fire burning on a metal surface&#10;&#10;Description automatically generated">
              <a:extLst>
                <a:ext uri="{FF2B5EF4-FFF2-40B4-BE49-F238E27FC236}">
                  <a16:creationId xmlns:a16="http://schemas.microsoft.com/office/drawing/2014/main" id="{ABAA4C0C-15CF-5E3A-9902-39E8091DB135}"/>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5400000">
              <a:off x="11060" y="1994747"/>
              <a:ext cx="5464870" cy="3073990"/>
            </a:xfrm>
            <a:prstGeom prst="rect">
              <a:avLst/>
            </a:prstGeom>
          </p:spPr>
        </p:pic>
      </p:grpSp>
      <p:sp>
        <p:nvSpPr>
          <p:cNvPr id="16" name="TextBox 15">
            <a:extLst>
              <a:ext uri="{FF2B5EF4-FFF2-40B4-BE49-F238E27FC236}">
                <a16:creationId xmlns:a16="http://schemas.microsoft.com/office/drawing/2014/main" id="{FB48F98F-EC42-E2CE-205B-2B311FB0220E}"/>
              </a:ext>
            </a:extLst>
          </p:cNvPr>
          <p:cNvSpPr txBox="1"/>
          <p:nvPr/>
        </p:nvSpPr>
        <p:spPr>
          <a:xfrm>
            <a:off x="1993560" y="6264173"/>
            <a:ext cx="1639019" cy="338554"/>
          </a:xfrm>
          <a:prstGeom prst="rect">
            <a:avLst/>
          </a:prstGeom>
          <a:noFill/>
        </p:spPr>
        <p:txBody>
          <a:bodyPr wrap="square" rtlCol="0">
            <a:spAutoFit/>
          </a:bodyPr>
          <a:lstStyle/>
          <a:p>
            <a:pPr algn="ctr"/>
            <a:r>
              <a:rPr lang="en-US" sz="1600" dirty="0"/>
              <a:t>Ref. #1</a:t>
            </a:r>
            <a:endParaRPr lang="en-CH" sz="1600" dirty="0"/>
          </a:p>
        </p:txBody>
      </p:sp>
      <p:grpSp>
        <p:nvGrpSpPr>
          <p:cNvPr id="10" name="Group 9">
            <a:extLst>
              <a:ext uri="{FF2B5EF4-FFF2-40B4-BE49-F238E27FC236}">
                <a16:creationId xmlns:a16="http://schemas.microsoft.com/office/drawing/2014/main" id="{F392E226-A2FC-F2C8-FC2A-431031C4ED0B}"/>
              </a:ext>
            </a:extLst>
          </p:cNvPr>
          <p:cNvGrpSpPr/>
          <p:nvPr/>
        </p:nvGrpSpPr>
        <p:grpSpPr>
          <a:xfrm>
            <a:off x="1742500" y="2457706"/>
            <a:ext cx="2141139" cy="3806469"/>
            <a:chOff x="4879959" y="799307"/>
            <a:chExt cx="3073989" cy="5464870"/>
          </a:xfrm>
        </p:grpSpPr>
        <p:pic>
          <p:nvPicPr>
            <p:cNvPr id="11" name="Picture 10" descr="A close-up of a piece of plastic&#10;&#10;Description automatically generated">
              <a:extLst>
                <a:ext uri="{FF2B5EF4-FFF2-40B4-BE49-F238E27FC236}">
                  <a16:creationId xmlns:a16="http://schemas.microsoft.com/office/drawing/2014/main" id="{A19CDE6F-6AF8-820A-C5F6-FCFADB5CC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84519" y="1994747"/>
              <a:ext cx="5464870" cy="3073989"/>
            </a:xfrm>
            <a:prstGeom prst="rect">
              <a:avLst/>
            </a:prstGeom>
          </p:spPr>
        </p:pic>
        <p:pic>
          <p:nvPicPr>
            <p:cNvPr id="12" name="Picture 11" descr="A close-up of a welding&#10;&#10;Description automatically generated">
              <a:extLst>
                <a:ext uri="{FF2B5EF4-FFF2-40B4-BE49-F238E27FC236}">
                  <a16:creationId xmlns:a16="http://schemas.microsoft.com/office/drawing/2014/main" id="{4FA638D4-BE88-CD33-2EC3-A3FBFCB64A3B}"/>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5400000">
              <a:off x="3684519" y="1994747"/>
              <a:ext cx="5464870" cy="3073989"/>
            </a:xfrm>
            <a:prstGeom prst="rect">
              <a:avLst/>
            </a:prstGeom>
          </p:spPr>
        </p:pic>
      </p:grpSp>
      <p:grpSp>
        <p:nvGrpSpPr>
          <p:cNvPr id="13" name="Group 12">
            <a:extLst>
              <a:ext uri="{FF2B5EF4-FFF2-40B4-BE49-F238E27FC236}">
                <a16:creationId xmlns:a16="http://schemas.microsoft.com/office/drawing/2014/main" id="{0D1FF445-E29B-2766-5FE9-9B9607DBB398}"/>
              </a:ext>
            </a:extLst>
          </p:cNvPr>
          <p:cNvGrpSpPr/>
          <p:nvPr/>
        </p:nvGrpSpPr>
        <p:grpSpPr>
          <a:xfrm>
            <a:off x="4834069" y="2457705"/>
            <a:ext cx="2141139" cy="3806470"/>
            <a:chOff x="8553418" y="799304"/>
            <a:chExt cx="3073990" cy="5464871"/>
          </a:xfrm>
        </p:grpSpPr>
        <p:pic>
          <p:nvPicPr>
            <p:cNvPr id="14" name="Picture 13" descr="A close-up of a ceiling&#10;&#10;Description automatically generated">
              <a:extLst>
                <a:ext uri="{FF2B5EF4-FFF2-40B4-BE49-F238E27FC236}">
                  <a16:creationId xmlns:a16="http://schemas.microsoft.com/office/drawing/2014/main" id="{4D7471D4-C746-8782-ED13-C9E9EA23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357977" y="1994745"/>
              <a:ext cx="5464871" cy="3073990"/>
            </a:xfrm>
            <a:prstGeom prst="rect">
              <a:avLst/>
            </a:prstGeom>
          </p:spPr>
        </p:pic>
        <p:pic>
          <p:nvPicPr>
            <p:cNvPr id="15" name="Picture 14" descr="A close-up of a flame&#10;&#10;Description automatically generated">
              <a:extLst>
                <a:ext uri="{FF2B5EF4-FFF2-40B4-BE49-F238E27FC236}">
                  <a16:creationId xmlns:a16="http://schemas.microsoft.com/office/drawing/2014/main" id="{4DCBE74C-3747-52FC-9F25-B2808C8409FF}"/>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rot="5400000">
              <a:off x="7357977" y="1994745"/>
              <a:ext cx="5464871" cy="3073990"/>
            </a:xfrm>
            <a:prstGeom prst="rect">
              <a:avLst/>
            </a:prstGeom>
          </p:spPr>
        </p:pic>
      </p:grpSp>
      <p:sp>
        <p:nvSpPr>
          <p:cNvPr id="17" name="TextBox 16">
            <a:extLst>
              <a:ext uri="{FF2B5EF4-FFF2-40B4-BE49-F238E27FC236}">
                <a16:creationId xmlns:a16="http://schemas.microsoft.com/office/drawing/2014/main" id="{729FC092-E5D6-B926-E73A-0A5977C3746F}"/>
              </a:ext>
            </a:extLst>
          </p:cNvPr>
          <p:cNvSpPr txBox="1"/>
          <p:nvPr/>
        </p:nvSpPr>
        <p:spPr>
          <a:xfrm>
            <a:off x="5085129" y="6264173"/>
            <a:ext cx="1639019" cy="338554"/>
          </a:xfrm>
          <a:prstGeom prst="rect">
            <a:avLst/>
          </a:prstGeom>
          <a:noFill/>
        </p:spPr>
        <p:txBody>
          <a:bodyPr wrap="square" rtlCol="0">
            <a:spAutoFit/>
          </a:bodyPr>
          <a:lstStyle/>
          <a:p>
            <a:pPr algn="ctr"/>
            <a:r>
              <a:rPr lang="en-US" sz="1600" dirty="0"/>
              <a:t>Ref. #2</a:t>
            </a:r>
            <a:endParaRPr lang="en-CH" sz="1600" dirty="0"/>
          </a:p>
        </p:txBody>
      </p:sp>
      <p:sp>
        <p:nvSpPr>
          <p:cNvPr id="18" name="TextBox 17">
            <a:extLst>
              <a:ext uri="{FF2B5EF4-FFF2-40B4-BE49-F238E27FC236}">
                <a16:creationId xmlns:a16="http://schemas.microsoft.com/office/drawing/2014/main" id="{3796A207-9473-3024-2D7C-67DB5AF5CD5B}"/>
              </a:ext>
            </a:extLst>
          </p:cNvPr>
          <p:cNvSpPr txBox="1"/>
          <p:nvPr/>
        </p:nvSpPr>
        <p:spPr>
          <a:xfrm>
            <a:off x="8176695" y="6264173"/>
            <a:ext cx="1639019" cy="338554"/>
          </a:xfrm>
          <a:prstGeom prst="rect">
            <a:avLst/>
          </a:prstGeom>
          <a:noFill/>
        </p:spPr>
        <p:txBody>
          <a:bodyPr wrap="square" rtlCol="0">
            <a:spAutoFit/>
          </a:bodyPr>
          <a:lstStyle/>
          <a:p>
            <a:pPr algn="ctr"/>
            <a:r>
              <a:rPr lang="en-US" sz="1600" dirty="0"/>
              <a:t>Ref. #3</a:t>
            </a:r>
            <a:endParaRPr lang="en-CH" sz="1600" dirty="0"/>
          </a:p>
        </p:txBody>
      </p:sp>
    </p:spTree>
    <p:extLst>
      <p:ext uri="{BB962C8B-B14F-4D97-AF65-F5344CB8AC3E}">
        <p14:creationId xmlns:p14="http://schemas.microsoft.com/office/powerpoint/2010/main" val="53562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BA79C34-BEAA-B4F6-64A2-2433E711F27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153" b="92080" l="7960" r="89988">
                        <a14:foregroundMark x1="8765" y1="9381" x2="14210" y2="32900"/>
                        <a14:foregroundMark x1="14210" y1="32900" x2="11536" y2="70634"/>
                        <a14:foregroundMark x1="11536" y1="70634" x2="19683" y2="84728"/>
                        <a14:foregroundMark x1="19683" y1="84728" x2="63029" y2="97888"/>
                        <a14:foregroundMark x1="63029" y1="97888" x2="81779" y2="93704"/>
                        <a14:foregroundMark x1="81779" y1="93704" x2="95118" y2="79082"/>
                        <a14:foregroundMark x1="95118" y1="79082" x2="98352" y2="43054"/>
                        <a14:foregroundMark x1="98352" y1="43054" x2="88775" y2="10317"/>
                        <a14:foregroundMark x1="88775" y1="10317" x2="82525" y2="1868"/>
                        <a14:foregroundMark x1="82525" y1="1868" x2="19658" y2="2148"/>
                        <a14:foregroundMark x1="8855" y1="9380" x2="8706" y2="10926"/>
                        <a14:foregroundMark x1="8986" y1="31560" x2="9484" y2="77904"/>
                        <a14:foregroundMark x1="9484" y1="77904" x2="12034" y2="90171"/>
                        <a14:foregroundMark x1="12034" y1="90171" x2="20709" y2="96466"/>
                        <a14:foregroundMark x1="20709" y1="96466" x2="84546" y2="98132"/>
                        <a14:foregroundMark x1="84546" y1="98132" x2="88806" y2="89846"/>
                        <a14:foregroundMark x1="88806" y1="89846" x2="91045" y2="32047"/>
                        <a14:foregroundMark x1="91045" y1="32047" x2="87749" y2="11901"/>
                        <a14:foregroundMark x1="87749" y1="11901" x2="80721" y2="812"/>
                        <a14:foregroundMark x1="80721" y1="812" x2="23197" y2="1868"/>
                        <a14:foregroundMark x1="13020" y1="9327" x2="8178" y2="12876"/>
                        <a14:foregroundMark x1="17854" y1="5784" x2="16699" y2="6631"/>
                        <a14:foregroundMark x1="18422" y1="5368" x2="17907" y2="5746"/>
                        <a14:foregroundMark x1="23197" y1="1868" x2="18548" y2="5276"/>
                        <a14:foregroundMark x1="8178" y1="12876" x2="8022" y2="36028"/>
                        <a14:foregroundMark x1="25155" y1="10032" x2="30473" y2="11292"/>
                        <a14:foregroundMark x1="16325" y1="93501" x2="65578" y2="97807"/>
                        <a14:foregroundMark x1="65578" y1="97807" x2="81996" y2="95167"/>
                        <a14:foregroundMark x1="81996" y1="95167" x2="89117" y2="91348"/>
                        <a14:foregroundMark x1="89117" y1="91348" x2="89397" y2="89561"/>
                        <a14:foregroundMark x1="48165" y1="92080" x2="74658" y2="90820"/>
                        <a14:foregroundMark x1="74658" y1="90820" x2="77954" y2="90820"/>
                        <a14:foregroundMark x1="23663" y1="5443" x2="48539" y2="5118"/>
                        <a14:foregroundMark x1="48539" y1="5118" x2="66729" y2="6296"/>
                        <a14:foregroundMark x1="66729" y1="6296" x2="57152" y2="10804"/>
                        <a14:foregroundMark x1="57152" y1="10804" x2="32121" y2="7555"/>
                        <a14:foregroundMark x1="65454" y1="8286" x2="71704" y2="9342"/>
                        <a14:foregroundMark x1="17257" y1="11454" x2="84391" y2="13079"/>
                        <a14:foregroundMark x1="84391" y1="13079" x2="84733" y2="85906"/>
                        <a14:foregroundMark x1="84733" y1="85906" x2="24596" y2="84606"/>
                        <a14:foregroundMark x1="24596" y1="84606" x2="17910" y2="79366"/>
                        <a14:foregroundMark x1="17910" y1="79366" x2="18097" y2="12185"/>
                        <a14:foregroundMark x1="22730" y1="83184" x2="79260" y2="84240"/>
                        <a14:foregroundMark x1="79260" y1="84240" x2="84919" y2="84078"/>
                        <a14:foregroundMark x1="13340" y1="11129" x2="15516" y2="11292"/>
                        <a14:foregroundMark x1="14552" y1="9870" x2="15516" y2="10398"/>
                        <a14:backgroundMark x1="7743" y1="8814" x2="17289" y2="8692"/>
                        <a14:backgroundMark x1="17289" y1="8692" x2="20274" y2="284"/>
                        <a14:backgroundMark x1="7618" y1="7027" x2="17879" y2="5849"/>
                        <a14:backgroundMark x1="17879" y1="5849" x2="19030" y2="284"/>
                        <a14:backgroundMark x1="8706" y1="6499" x2="14832" y2="1868"/>
                        <a14:backgroundMark x1="7618" y1="8083" x2="15299" y2="6783"/>
                        <a14:backgroundMark x1="15299" y1="6783" x2="8489" y2="1868"/>
                        <a14:backgroundMark x1="8489" y1="1868" x2="16418" y2="975"/>
                        <a14:backgroundMark x1="16418" y1="975" x2="18501" y2="2559"/>
                        <a14:backgroundMark x1="18221" y1="2762" x2="10323" y2="2559"/>
                        <a14:backgroundMark x1="8986" y1="5768" x2="11412" y2="1503"/>
                        <a14:backgroundMark x1="16604" y1="7555" x2="13744" y2="7392"/>
                        <a14:backgroundMark x1="10728" y1="5077" x2="9515" y2="3818"/>
                        <a14:backgroundMark x1="16853" y1="6864" x2="15920" y2="7392"/>
                        <a14:backgroundMark x1="6250" y1="4021" x2="12096" y2="4184"/>
                        <a14:backgroundMark x1="8022" y1="5240" x2="9515" y2="3290"/>
                        <a14:backgroundMark x1="7463" y1="4549" x2="11163" y2="4549"/>
                      </a14:backgroundRemoval>
                    </a14:imgEffect>
                  </a14:imgLayer>
                </a14:imgProps>
              </a:ext>
              <a:ext uri="{28A0092B-C50C-407E-A947-70E740481C1C}">
                <a14:useLocalDpi xmlns:a14="http://schemas.microsoft.com/office/drawing/2010/main" val="0"/>
              </a:ext>
            </a:extLst>
          </a:blip>
          <a:srcRect/>
          <a:stretch>
            <a:fillRect/>
          </a:stretch>
        </p:blipFill>
        <p:spPr bwMode="auto">
          <a:xfrm>
            <a:off x="154471" y="1021318"/>
            <a:ext cx="6279835" cy="4803273"/>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59CCCD1-2297-4DEA-8B7C-341F7482F65A}"/>
              </a:ext>
            </a:extLst>
          </p:cNvPr>
          <p:cNvSpPr>
            <a:spLocks noGrp="1"/>
          </p:cNvSpPr>
          <p:nvPr>
            <p:ph idx="1"/>
          </p:nvPr>
        </p:nvSpPr>
        <p:spPr>
          <a:xfrm>
            <a:off x="1024166" y="5544456"/>
            <a:ext cx="8283736" cy="955057"/>
          </a:xfrm>
        </p:spPr>
        <p:txBody>
          <a:bodyPr>
            <a:normAutofit fontScale="92500" lnSpcReduction="10000"/>
          </a:bodyPr>
          <a:lstStyle/>
          <a:p>
            <a:r>
              <a:rPr lang="en-US" dirty="0"/>
              <a:t>FR1-containing encapsulant lowest flame height</a:t>
            </a:r>
          </a:p>
          <a:p>
            <a:r>
              <a:rPr lang="en-US" dirty="0"/>
              <a:t>~30% decrease in flame height compared to the reference</a:t>
            </a:r>
          </a:p>
          <a:p>
            <a:r>
              <a:rPr lang="en-US" dirty="0"/>
              <a:t>Flame height and flammability depends on the surface in contact with air. [16] </a:t>
            </a:r>
            <a:endParaRPr lang="en-CH" dirty="0"/>
          </a:p>
        </p:txBody>
      </p:sp>
      <p:sp>
        <p:nvSpPr>
          <p:cNvPr id="3" name="Title 2">
            <a:extLst>
              <a:ext uri="{FF2B5EF4-FFF2-40B4-BE49-F238E27FC236}">
                <a16:creationId xmlns:a16="http://schemas.microsoft.com/office/drawing/2014/main" id="{6DA3A37C-CC44-19BE-059A-54ACC527A9F8}"/>
              </a:ext>
            </a:extLst>
          </p:cNvPr>
          <p:cNvSpPr>
            <a:spLocks noGrp="1"/>
          </p:cNvSpPr>
          <p:nvPr>
            <p:ph type="title"/>
          </p:nvPr>
        </p:nvSpPr>
        <p:spPr/>
        <p:txBody>
          <a:bodyPr/>
          <a:lstStyle/>
          <a:p>
            <a:r>
              <a:rPr lang="en-US" dirty="0"/>
              <a:t>Flame retardant analysis</a:t>
            </a:r>
            <a:endParaRPr lang="en-CH" dirty="0"/>
          </a:p>
        </p:txBody>
      </p:sp>
      <p:sp>
        <p:nvSpPr>
          <p:cNvPr id="4" name="Date Placeholder 3">
            <a:extLst>
              <a:ext uri="{FF2B5EF4-FFF2-40B4-BE49-F238E27FC236}">
                <a16:creationId xmlns:a16="http://schemas.microsoft.com/office/drawing/2014/main" id="{FA29056B-3D82-5FC0-ED60-A26C10359362}"/>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DD50F69B-616E-B29B-65F2-D23F36FD6FB8}"/>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8BD11D2D-327F-1FD3-8E6C-C322BAE87C56}"/>
              </a:ext>
            </a:extLst>
          </p:cNvPr>
          <p:cNvSpPr>
            <a:spLocks noGrp="1"/>
          </p:cNvSpPr>
          <p:nvPr>
            <p:ph type="sldNum" sz="quarter" idx="12"/>
          </p:nvPr>
        </p:nvSpPr>
        <p:spPr/>
        <p:txBody>
          <a:bodyPr/>
          <a:lstStyle/>
          <a:p>
            <a:fld id="{E1E1CD7C-2161-7D43-862E-CE4C333CD873}" type="slidenum">
              <a:rPr lang="fr-FR" smtClean="0"/>
              <a:pPr/>
              <a:t>18</a:t>
            </a:fld>
            <a:endParaRPr lang="fr-FR" dirty="0"/>
          </a:p>
        </p:txBody>
      </p:sp>
      <p:grpSp>
        <p:nvGrpSpPr>
          <p:cNvPr id="7" name="Group 6">
            <a:extLst>
              <a:ext uri="{FF2B5EF4-FFF2-40B4-BE49-F238E27FC236}">
                <a16:creationId xmlns:a16="http://schemas.microsoft.com/office/drawing/2014/main" id="{A500D157-1D05-96C9-3481-5F16419851E2}"/>
              </a:ext>
            </a:extLst>
          </p:cNvPr>
          <p:cNvGrpSpPr/>
          <p:nvPr/>
        </p:nvGrpSpPr>
        <p:grpSpPr>
          <a:xfrm>
            <a:off x="9000036" y="1033408"/>
            <a:ext cx="2285136" cy="4062461"/>
            <a:chOff x="8387513" y="654954"/>
            <a:chExt cx="3120803" cy="5548092"/>
          </a:xfrm>
        </p:grpSpPr>
        <p:pic>
          <p:nvPicPr>
            <p:cNvPr id="8" name="Picture 7" descr="A piece of paper on a ceiling&#10;&#10;Description automatically generated">
              <a:extLst>
                <a:ext uri="{FF2B5EF4-FFF2-40B4-BE49-F238E27FC236}">
                  <a16:creationId xmlns:a16="http://schemas.microsoft.com/office/drawing/2014/main" id="{D3F519B0-6184-8093-5827-FEB51C1F8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173868" y="1868599"/>
              <a:ext cx="5548092" cy="3120802"/>
            </a:xfrm>
            <a:prstGeom prst="rect">
              <a:avLst/>
            </a:prstGeom>
          </p:spPr>
        </p:pic>
        <p:pic>
          <p:nvPicPr>
            <p:cNvPr id="9" name="Picture 8" descr="A flame on a metal surface&#10;&#10;Description automatically generated">
              <a:extLst>
                <a:ext uri="{FF2B5EF4-FFF2-40B4-BE49-F238E27FC236}">
                  <a16:creationId xmlns:a16="http://schemas.microsoft.com/office/drawing/2014/main" id="{480A11D2-958E-6FE5-EC4D-3A38BF44D609}"/>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rot="5400000">
              <a:off x="7173869" y="1868599"/>
              <a:ext cx="5548092" cy="3120802"/>
            </a:xfrm>
            <a:prstGeom prst="rect">
              <a:avLst/>
            </a:prstGeom>
          </p:spPr>
        </p:pic>
      </p:grpSp>
      <p:grpSp>
        <p:nvGrpSpPr>
          <p:cNvPr id="10" name="Group 9">
            <a:extLst>
              <a:ext uri="{FF2B5EF4-FFF2-40B4-BE49-F238E27FC236}">
                <a16:creationId xmlns:a16="http://schemas.microsoft.com/office/drawing/2014/main" id="{0A460B54-D00C-0E88-F087-1B3F59409FFB}"/>
              </a:ext>
            </a:extLst>
          </p:cNvPr>
          <p:cNvGrpSpPr/>
          <p:nvPr/>
        </p:nvGrpSpPr>
        <p:grpSpPr>
          <a:xfrm>
            <a:off x="6254150" y="1033409"/>
            <a:ext cx="2285134" cy="4062460"/>
            <a:chOff x="8553418" y="799304"/>
            <a:chExt cx="3073990" cy="5464871"/>
          </a:xfrm>
        </p:grpSpPr>
        <p:pic>
          <p:nvPicPr>
            <p:cNvPr id="11" name="Picture 10" descr="A close-up of a ceiling&#10;&#10;Description automatically generated">
              <a:extLst>
                <a:ext uri="{FF2B5EF4-FFF2-40B4-BE49-F238E27FC236}">
                  <a16:creationId xmlns:a16="http://schemas.microsoft.com/office/drawing/2014/main" id="{7E556F88-6B0D-0DF8-1502-BD3CD6B3C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357977" y="1994745"/>
              <a:ext cx="5464871" cy="3073990"/>
            </a:xfrm>
            <a:prstGeom prst="rect">
              <a:avLst/>
            </a:prstGeom>
          </p:spPr>
        </p:pic>
        <p:pic>
          <p:nvPicPr>
            <p:cNvPr id="12" name="Picture 11" descr="A close-up of a flame&#10;&#10;Description automatically generated">
              <a:extLst>
                <a:ext uri="{FF2B5EF4-FFF2-40B4-BE49-F238E27FC236}">
                  <a16:creationId xmlns:a16="http://schemas.microsoft.com/office/drawing/2014/main" id="{E2AD9298-C337-AE74-554A-99E118E7C234}"/>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rot="5400000">
              <a:off x="7357977" y="1994745"/>
              <a:ext cx="5464871" cy="3073990"/>
            </a:xfrm>
            <a:prstGeom prst="rect">
              <a:avLst/>
            </a:prstGeom>
          </p:spPr>
        </p:pic>
      </p:grpSp>
      <p:sp>
        <p:nvSpPr>
          <p:cNvPr id="13" name="TextBox 12">
            <a:extLst>
              <a:ext uri="{FF2B5EF4-FFF2-40B4-BE49-F238E27FC236}">
                <a16:creationId xmlns:a16="http://schemas.microsoft.com/office/drawing/2014/main" id="{1107EBEC-A255-565A-47FB-8F09CE6C11F3}"/>
              </a:ext>
            </a:extLst>
          </p:cNvPr>
          <p:cNvSpPr txBox="1"/>
          <p:nvPr/>
        </p:nvSpPr>
        <p:spPr>
          <a:xfrm>
            <a:off x="6900698" y="5138938"/>
            <a:ext cx="992038" cy="338554"/>
          </a:xfrm>
          <a:prstGeom prst="rect">
            <a:avLst/>
          </a:prstGeom>
          <a:noFill/>
        </p:spPr>
        <p:txBody>
          <a:bodyPr wrap="square" rtlCol="0">
            <a:spAutoFit/>
          </a:bodyPr>
          <a:lstStyle/>
          <a:p>
            <a:pPr algn="ctr"/>
            <a:r>
              <a:rPr lang="en-US" sz="1600" dirty="0"/>
              <a:t>Ref.</a:t>
            </a:r>
            <a:endParaRPr lang="en-CH" sz="1600" dirty="0"/>
          </a:p>
        </p:txBody>
      </p:sp>
      <p:sp>
        <p:nvSpPr>
          <p:cNvPr id="14" name="TextBox 13">
            <a:extLst>
              <a:ext uri="{FF2B5EF4-FFF2-40B4-BE49-F238E27FC236}">
                <a16:creationId xmlns:a16="http://schemas.microsoft.com/office/drawing/2014/main" id="{BFDC7BC8-7569-4751-A9AA-E13CC8368F5F}"/>
              </a:ext>
            </a:extLst>
          </p:cNvPr>
          <p:cNvSpPr txBox="1"/>
          <p:nvPr/>
        </p:nvSpPr>
        <p:spPr>
          <a:xfrm>
            <a:off x="9646584" y="5138938"/>
            <a:ext cx="992038" cy="338554"/>
          </a:xfrm>
          <a:prstGeom prst="rect">
            <a:avLst/>
          </a:prstGeom>
          <a:noFill/>
        </p:spPr>
        <p:txBody>
          <a:bodyPr wrap="square" rtlCol="0">
            <a:spAutoFit/>
          </a:bodyPr>
          <a:lstStyle/>
          <a:p>
            <a:pPr algn="ctr"/>
            <a:r>
              <a:rPr lang="en-US" sz="1600" dirty="0"/>
              <a:t>FR1</a:t>
            </a:r>
            <a:endParaRPr lang="en-CH" sz="1600" dirty="0"/>
          </a:p>
        </p:txBody>
      </p:sp>
      <p:sp>
        <p:nvSpPr>
          <p:cNvPr id="18" name="TextBox 17">
            <a:extLst>
              <a:ext uri="{FF2B5EF4-FFF2-40B4-BE49-F238E27FC236}">
                <a16:creationId xmlns:a16="http://schemas.microsoft.com/office/drawing/2014/main" id="{C51AFA70-B1A6-E4C3-A60C-558F5134675B}"/>
              </a:ext>
            </a:extLst>
          </p:cNvPr>
          <p:cNvSpPr txBox="1"/>
          <p:nvPr/>
        </p:nvSpPr>
        <p:spPr>
          <a:xfrm>
            <a:off x="1078069" y="6575092"/>
            <a:ext cx="10035861" cy="246221"/>
          </a:xfrm>
          <a:prstGeom prst="rect">
            <a:avLst/>
          </a:prstGeom>
          <a:noFill/>
        </p:spPr>
        <p:txBody>
          <a:bodyPr wrap="square">
            <a:spAutoFit/>
          </a:bodyPr>
          <a:lstStyle/>
          <a:p>
            <a:r>
              <a:rPr lang="en-US" sz="1000" b="0" i="0" dirty="0">
                <a:solidFill>
                  <a:srgbClr val="222222"/>
                </a:solidFill>
                <a:effectLst/>
                <a:highlight>
                  <a:srgbClr val="FFFFFF"/>
                </a:highlight>
                <a:latin typeface="Arial" panose="020B0604020202020204" pitchFamily="34" charset="0"/>
              </a:rPr>
              <a:t>16. </a:t>
            </a:r>
            <a:r>
              <a:rPr lang="en-US" sz="1000" b="0" i="0" dirty="0" err="1">
                <a:solidFill>
                  <a:srgbClr val="222222"/>
                </a:solidFill>
                <a:effectLst/>
                <a:highlight>
                  <a:srgbClr val="FFFFFF"/>
                </a:highlight>
                <a:latin typeface="Arial" panose="020B0604020202020204" pitchFamily="34" charset="0"/>
              </a:rPr>
              <a:t>Quintiere</a:t>
            </a:r>
            <a:r>
              <a:rPr lang="en-US" sz="1000" b="0" i="0" dirty="0">
                <a:solidFill>
                  <a:srgbClr val="222222"/>
                </a:solidFill>
                <a:effectLst/>
                <a:highlight>
                  <a:srgbClr val="FFFFFF"/>
                </a:highlight>
                <a:latin typeface="Arial" panose="020B0604020202020204" pitchFamily="34" charset="0"/>
              </a:rPr>
              <a:t>, J. G. "A theoretical basis for flammability properties." </a:t>
            </a:r>
            <a:r>
              <a:rPr lang="en-US" sz="1000" b="0" i="1" dirty="0">
                <a:solidFill>
                  <a:srgbClr val="222222"/>
                </a:solidFill>
                <a:effectLst/>
                <a:highlight>
                  <a:srgbClr val="FFFFFF"/>
                </a:highlight>
                <a:latin typeface="Arial" panose="020B0604020202020204" pitchFamily="34" charset="0"/>
              </a:rPr>
              <a:t>Fire and Materials: An International Journal</a:t>
            </a:r>
            <a:r>
              <a:rPr lang="en-US" sz="1000" b="0" i="0" dirty="0">
                <a:solidFill>
                  <a:srgbClr val="222222"/>
                </a:solidFill>
                <a:effectLst/>
                <a:highlight>
                  <a:srgbClr val="FFFFFF"/>
                </a:highlight>
                <a:latin typeface="Arial" panose="020B0604020202020204" pitchFamily="34" charset="0"/>
              </a:rPr>
              <a:t> 30.3 (2006): 175-214.</a:t>
            </a:r>
            <a:endParaRPr lang="en-CH" sz="1000" dirty="0"/>
          </a:p>
        </p:txBody>
      </p:sp>
    </p:spTree>
    <p:extLst>
      <p:ext uri="{BB962C8B-B14F-4D97-AF65-F5344CB8AC3E}">
        <p14:creationId xmlns:p14="http://schemas.microsoft.com/office/powerpoint/2010/main" val="2929649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A08080-6B33-72FE-5C8E-9D33F82C5BE0}"/>
              </a:ext>
            </a:extLst>
          </p:cNvPr>
          <p:cNvSpPr>
            <a:spLocks noGrp="1"/>
          </p:cNvSpPr>
          <p:nvPr>
            <p:ph idx="1"/>
          </p:nvPr>
        </p:nvSpPr>
        <p:spPr>
          <a:xfrm>
            <a:off x="1206500" y="964676"/>
            <a:ext cx="9938827" cy="440283"/>
          </a:xfrm>
        </p:spPr>
        <p:txBody>
          <a:bodyPr>
            <a:normAutofit/>
          </a:bodyPr>
          <a:lstStyle/>
          <a:p>
            <a:r>
              <a:rPr lang="en-US" sz="1600" dirty="0"/>
              <a:t>2 different modules laminated:</a:t>
            </a:r>
          </a:p>
          <a:p>
            <a:endParaRPr lang="en-CH" sz="1600" dirty="0"/>
          </a:p>
        </p:txBody>
      </p:sp>
      <p:sp>
        <p:nvSpPr>
          <p:cNvPr id="3" name="Title 2">
            <a:extLst>
              <a:ext uri="{FF2B5EF4-FFF2-40B4-BE49-F238E27FC236}">
                <a16:creationId xmlns:a16="http://schemas.microsoft.com/office/drawing/2014/main" id="{53AF5D2C-F6C3-0891-7B8E-289CD96671E6}"/>
              </a:ext>
            </a:extLst>
          </p:cNvPr>
          <p:cNvSpPr>
            <a:spLocks noGrp="1"/>
          </p:cNvSpPr>
          <p:nvPr>
            <p:ph type="title"/>
          </p:nvPr>
        </p:nvSpPr>
        <p:spPr>
          <a:xfrm>
            <a:off x="1206501" y="174710"/>
            <a:ext cx="4889500" cy="558535"/>
          </a:xfrm>
        </p:spPr>
        <p:txBody>
          <a:bodyPr/>
          <a:lstStyle/>
          <a:p>
            <a:r>
              <a:rPr lang="en-US" dirty="0"/>
              <a:t>Flame retardant analysis</a:t>
            </a:r>
            <a:endParaRPr lang="en-CH" dirty="0"/>
          </a:p>
        </p:txBody>
      </p:sp>
      <p:sp>
        <p:nvSpPr>
          <p:cNvPr id="4" name="Date Placeholder 3">
            <a:extLst>
              <a:ext uri="{FF2B5EF4-FFF2-40B4-BE49-F238E27FC236}">
                <a16:creationId xmlns:a16="http://schemas.microsoft.com/office/drawing/2014/main" id="{71BB05C4-51EB-7DC2-63ED-E6FAC69AF5AF}"/>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A2B57A0A-320E-0646-F883-2C395163B2D3}"/>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D5230CAE-B7C7-1A03-4F58-94A530E252EC}"/>
              </a:ext>
            </a:extLst>
          </p:cNvPr>
          <p:cNvSpPr>
            <a:spLocks noGrp="1"/>
          </p:cNvSpPr>
          <p:nvPr>
            <p:ph type="sldNum" sz="quarter" idx="12"/>
          </p:nvPr>
        </p:nvSpPr>
        <p:spPr/>
        <p:txBody>
          <a:bodyPr/>
          <a:lstStyle/>
          <a:p>
            <a:fld id="{E1E1CD7C-2161-7D43-862E-CE4C333CD873}" type="slidenum">
              <a:rPr lang="fr-FR" smtClean="0"/>
              <a:pPr/>
              <a:t>19</a:t>
            </a:fld>
            <a:endParaRPr lang="fr-FR" dirty="0"/>
          </a:p>
        </p:txBody>
      </p:sp>
      <p:sp>
        <p:nvSpPr>
          <p:cNvPr id="86" name="Content Placeholder 1">
            <a:extLst>
              <a:ext uri="{FF2B5EF4-FFF2-40B4-BE49-F238E27FC236}">
                <a16:creationId xmlns:a16="http://schemas.microsoft.com/office/drawing/2014/main" id="{C48F73B3-6439-D330-ED5A-CAA34C8C305A}"/>
              </a:ext>
            </a:extLst>
          </p:cNvPr>
          <p:cNvSpPr txBox="1">
            <a:spLocks/>
          </p:cNvSpPr>
          <p:nvPr/>
        </p:nvSpPr>
        <p:spPr>
          <a:xfrm>
            <a:off x="1206500" y="1260897"/>
            <a:ext cx="9938827" cy="1100512"/>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Backplane resistant towards fire</a:t>
            </a:r>
          </a:p>
          <a:p>
            <a:r>
              <a:rPr lang="en-US" sz="1600" dirty="0"/>
              <a:t>No crosslinking-agent</a:t>
            </a:r>
          </a:p>
          <a:p>
            <a:endParaRPr lang="en-CH" sz="1600" dirty="0"/>
          </a:p>
        </p:txBody>
      </p:sp>
      <p:pic>
        <p:nvPicPr>
          <p:cNvPr id="8" name="Picture 7" descr="A close-up of a black wall&#10;&#10;Description automatically generated">
            <a:extLst>
              <a:ext uri="{FF2B5EF4-FFF2-40B4-BE49-F238E27FC236}">
                <a16:creationId xmlns:a16="http://schemas.microsoft.com/office/drawing/2014/main" id="{B5D59440-D786-FB52-6C68-044B0C146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73956" y="3524810"/>
            <a:ext cx="4042853" cy="2274105"/>
          </a:xfrm>
          <a:prstGeom prst="rect">
            <a:avLst/>
          </a:prstGeom>
        </p:spPr>
      </p:pic>
      <p:pic>
        <p:nvPicPr>
          <p:cNvPr id="12" name="Picture 11" descr="A black wall with silver bars&#10;&#10;Description automatically generated">
            <a:extLst>
              <a:ext uri="{FF2B5EF4-FFF2-40B4-BE49-F238E27FC236}">
                <a16:creationId xmlns:a16="http://schemas.microsoft.com/office/drawing/2014/main" id="{9ADE8F3F-7C56-227C-7E7B-774BBD81C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17281" y="3524809"/>
            <a:ext cx="4042855" cy="2274106"/>
          </a:xfrm>
          <a:prstGeom prst="rect">
            <a:avLst/>
          </a:prstGeom>
        </p:spPr>
      </p:pic>
      <p:grpSp>
        <p:nvGrpSpPr>
          <p:cNvPr id="22" name="Group 21">
            <a:extLst>
              <a:ext uri="{FF2B5EF4-FFF2-40B4-BE49-F238E27FC236}">
                <a16:creationId xmlns:a16="http://schemas.microsoft.com/office/drawing/2014/main" id="{319D38A3-1276-007E-19A3-E179135DC56C}"/>
              </a:ext>
            </a:extLst>
          </p:cNvPr>
          <p:cNvGrpSpPr/>
          <p:nvPr/>
        </p:nvGrpSpPr>
        <p:grpSpPr>
          <a:xfrm>
            <a:off x="7139015" y="84013"/>
            <a:ext cx="4632037" cy="1136796"/>
            <a:chOff x="7139015" y="84013"/>
            <a:chExt cx="4632037" cy="1136796"/>
          </a:xfrm>
        </p:grpSpPr>
        <p:grpSp>
          <p:nvGrpSpPr>
            <p:cNvPr id="10" name="Group 9">
              <a:extLst>
                <a:ext uri="{FF2B5EF4-FFF2-40B4-BE49-F238E27FC236}">
                  <a16:creationId xmlns:a16="http://schemas.microsoft.com/office/drawing/2014/main" id="{63FC5BC8-5D29-2102-A31D-9E802CB31509}"/>
                </a:ext>
              </a:extLst>
            </p:cNvPr>
            <p:cNvGrpSpPr/>
            <p:nvPr/>
          </p:nvGrpSpPr>
          <p:grpSpPr>
            <a:xfrm>
              <a:off x="7139015" y="84013"/>
              <a:ext cx="4632037" cy="1136796"/>
              <a:chOff x="8428760" y="84014"/>
              <a:chExt cx="3342322" cy="692400"/>
            </a:xfrm>
          </p:grpSpPr>
          <p:grpSp>
            <p:nvGrpSpPr>
              <p:cNvPr id="95" name="Group 94">
                <a:extLst>
                  <a:ext uri="{FF2B5EF4-FFF2-40B4-BE49-F238E27FC236}">
                    <a16:creationId xmlns:a16="http://schemas.microsoft.com/office/drawing/2014/main" id="{196323EF-CAC2-6E83-CAC5-51B6FC5A065C}"/>
                  </a:ext>
                </a:extLst>
              </p:cNvPr>
              <p:cNvGrpSpPr/>
              <p:nvPr/>
            </p:nvGrpSpPr>
            <p:grpSpPr>
              <a:xfrm>
                <a:off x="9020528" y="233953"/>
                <a:ext cx="1367081" cy="542461"/>
                <a:chOff x="1876301" y="2289435"/>
                <a:chExt cx="2898675" cy="777476"/>
              </a:xfrm>
            </p:grpSpPr>
            <p:sp>
              <p:nvSpPr>
                <p:cNvPr id="96" name="Rectangle 95">
                  <a:extLst>
                    <a:ext uri="{FF2B5EF4-FFF2-40B4-BE49-F238E27FC236}">
                      <a16:creationId xmlns:a16="http://schemas.microsoft.com/office/drawing/2014/main" id="{2F790A98-5256-ABA9-BD79-20B671185F0B}"/>
                    </a:ext>
                  </a:extLst>
                </p:cNvPr>
                <p:cNvSpPr/>
                <p:nvPr/>
              </p:nvSpPr>
              <p:spPr>
                <a:xfrm>
                  <a:off x="1889272" y="2289435"/>
                  <a:ext cx="2885704" cy="47502"/>
                </a:xfrm>
                <a:prstGeom prst="rect">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8" name="Rectangle 97">
                  <a:extLst>
                    <a:ext uri="{FF2B5EF4-FFF2-40B4-BE49-F238E27FC236}">
                      <a16:creationId xmlns:a16="http://schemas.microsoft.com/office/drawing/2014/main" id="{89B65B99-4D14-C30E-C2EF-8F3A2D541E81}"/>
                    </a:ext>
                  </a:extLst>
                </p:cNvPr>
                <p:cNvSpPr/>
                <p:nvPr/>
              </p:nvSpPr>
              <p:spPr>
                <a:xfrm>
                  <a:off x="1876301" y="2575454"/>
                  <a:ext cx="2885704" cy="14334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9" name="Rectangle 98">
                  <a:extLst>
                    <a:ext uri="{FF2B5EF4-FFF2-40B4-BE49-F238E27FC236}">
                      <a16:creationId xmlns:a16="http://schemas.microsoft.com/office/drawing/2014/main" id="{B61BF7D0-2605-6EB8-D0B7-FD19AD546E66}"/>
                    </a:ext>
                  </a:extLst>
                </p:cNvPr>
                <p:cNvSpPr/>
                <p:nvPr/>
              </p:nvSpPr>
              <p:spPr>
                <a:xfrm>
                  <a:off x="2292638" y="2482568"/>
                  <a:ext cx="2053032" cy="9983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0" name="Rectangle 99">
                  <a:extLst>
                    <a:ext uri="{FF2B5EF4-FFF2-40B4-BE49-F238E27FC236}">
                      <a16:creationId xmlns:a16="http://schemas.microsoft.com/office/drawing/2014/main" id="{5FEDA6D9-F299-2B2D-819B-302FDA5F757A}"/>
                    </a:ext>
                  </a:extLst>
                </p:cNvPr>
                <p:cNvSpPr/>
                <p:nvPr/>
              </p:nvSpPr>
              <p:spPr>
                <a:xfrm>
                  <a:off x="1876301" y="2718889"/>
                  <a:ext cx="2885704" cy="10489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1" name="Rectangle 100">
                  <a:extLst>
                    <a:ext uri="{FF2B5EF4-FFF2-40B4-BE49-F238E27FC236}">
                      <a16:creationId xmlns:a16="http://schemas.microsoft.com/office/drawing/2014/main" id="{A92A768D-DCE4-0C4A-450F-FB460FD73609}"/>
                    </a:ext>
                  </a:extLst>
                </p:cNvPr>
                <p:cNvSpPr/>
                <p:nvPr/>
              </p:nvSpPr>
              <p:spPr>
                <a:xfrm>
                  <a:off x="1876301" y="2814182"/>
                  <a:ext cx="2885704" cy="187667"/>
                </a:xfrm>
                <a:prstGeom prst="rect">
                  <a:avLst/>
                </a:prstGeom>
                <a:pattFill prst="dkVert">
                  <a:fgClr>
                    <a:schemeClr val="tx2">
                      <a:lumMod val="60000"/>
                      <a:lumOff val="40000"/>
                    </a:schemeClr>
                  </a:fgClr>
                  <a:bgClr>
                    <a:schemeClr val="bg1"/>
                  </a:bgClr>
                </a:patt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2" name="Rectangle 101">
                  <a:extLst>
                    <a:ext uri="{FF2B5EF4-FFF2-40B4-BE49-F238E27FC236}">
                      <a16:creationId xmlns:a16="http://schemas.microsoft.com/office/drawing/2014/main" id="{79AFA9D6-6654-4699-1A62-7757F86C9D31}"/>
                    </a:ext>
                  </a:extLst>
                </p:cNvPr>
                <p:cNvSpPr/>
                <p:nvPr/>
              </p:nvSpPr>
              <p:spPr>
                <a:xfrm>
                  <a:off x="1876301" y="2962012"/>
                  <a:ext cx="2885704" cy="104899"/>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03" name="TextBox 102">
                <a:extLst>
                  <a:ext uri="{FF2B5EF4-FFF2-40B4-BE49-F238E27FC236}">
                    <a16:creationId xmlns:a16="http://schemas.microsoft.com/office/drawing/2014/main" id="{95945089-7946-CCA9-21A9-4B07853C35E3}"/>
                  </a:ext>
                </a:extLst>
              </p:cNvPr>
              <p:cNvSpPr txBox="1"/>
              <p:nvPr/>
            </p:nvSpPr>
            <p:spPr>
              <a:xfrm>
                <a:off x="10672355" y="242083"/>
                <a:ext cx="1098727" cy="276999"/>
              </a:xfrm>
              <a:prstGeom prst="rect">
                <a:avLst/>
              </a:prstGeom>
              <a:noFill/>
            </p:spPr>
            <p:txBody>
              <a:bodyPr wrap="square" rtlCol="0">
                <a:spAutoFit/>
              </a:bodyPr>
              <a:lstStyle/>
              <a:p>
                <a:r>
                  <a:rPr lang="en-US" sz="1200" dirty="0"/>
                  <a:t>Encapsulant</a:t>
                </a:r>
              </a:p>
            </p:txBody>
          </p:sp>
          <p:sp>
            <p:nvSpPr>
              <p:cNvPr id="104" name="TextBox 103">
                <a:extLst>
                  <a:ext uri="{FF2B5EF4-FFF2-40B4-BE49-F238E27FC236}">
                    <a16:creationId xmlns:a16="http://schemas.microsoft.com/office/drawing/2014/main" id="{677B3324-A2A0-93C3-6717-712E789561EF}"/>
                  </a:ext>
                </a:extLst>
              </p:cNvPr>
              <p:cNvSpPr txBox="1"/>
              <p:nvPr/>
            </p:nvSpPr>
            <p:spPr>
              <a:xfrm>
                <a:off x="10670879" y="562588"/>
                <a:ext cx="940083" cy="168715"/>
              </a:xfrm>
              <a:prstGeom prst="rect">
                <a:avLst/>
              </a:prstGeom>
              <a:noFill/>
            </p:spPr>
            <p:txBody>
              <a:bodyPr wrap="square" rtlCol="0">
                <a:spAutoFit/>
              </a:bodyPr>
              <a:lstStyle/>
              <a:p>
                <a:r>
                  <a:rPr lang="en-US" sz="1200" dirty="0"/>
                  <a:t>Backplane</a:t>
                </a:r>
              </a:p>
            </p:txBody>
          </p:sp>
          <p:sp>
            <p:nvSpPr>
              <p:cNvPr id="105" name="TextBox 104">
                <a:extLst>
                  <a:ext uri="{FF2B5EF4-FFF2-40B4-BE49-F238E27FC236}">
                    <a16:creationId xmlns:a16="http://schemas.microsoft.com/office/drawing/2014/main" id="{EF7D55E0-4C43-9858-D9DE-183835DE7844}"/>
                  </a:ext>
                </a:extLst>
              </p:cNvPr>
              <p:cNvSpPr txBox="1"/>
              <p:nvPr/>
            </p:nvSpPr>
            <p:spPr>
              <a:xfrm>
                <a:off x="8428760" y="312647"/>
                <a:ext cx="438108" cy="168715"/>
              </a:xfrm>
              <a:prstGeom prst="rect">
                <a:avLst/>
              </a:prstGeom>
              <a:noFill/>
            </p:spPr>
            <p:txBody>
              <a:bodyPr wrap="square" rtlCol="0">
                <a:spAutoFit/>
              </a:bodyPr>
              <a:lstStyle/>
              <a:p>
                <a:r>
                  <a:rPr lang="en-US" sz="1200" dirty="0"/>
                  <a:t>PERC</a:t>
                </a:r>
              </a:p>
            </p:txBody>
          </p:sp>
          <p:sp>
            <p:nvSpPr>
              <p:cNvPr id="106" name="TextBox 105">
                <a:extLst>
                  <a:ext uri="{FF2B5EF4-FFF2-40B4-BE49-F238E27FC236}">
                    <a16:creationId xmlns:a16="http://schemas.microsoft.com/office/drawing/2014/main" id="{B2F0E901-A3B7-33BD-1AE6-24702A87BB63}"/>
                  </a:ext>
                </a:extLst>
              </p:cNvPr>
              <p:cNvSpPr txBox="1"/>
              <p:nvPr/>
            </p:nvSpPr>
            <p:spPr>
              <a:xfrm>
                <a:off x="10644341" y="84014"/>
                <a:ext cx="636490" cy="276999"/>
              </a:xfrm>
              <a:prstGeom prst="rect">
                <a:avLst/>
              </a:prstGeom>
              <a:noFill/>
            </p:spPr>
            <p:txBody>
              <a:bodyPr wrap="square" rtlCol="0">
                <a:spAutoFit/>
              </a:bodyPr>
              <a:lstStyle/>
              <a:p>
                <a:r>
                  <a:rPr lang="en-US" sz="1200" dirty="0"/>
                  <a:t>ETFE</a:t>
                </a:r>
              </a:p>
            </p:txBody>
          </p:sp>
          <p:cxnSp>
            <p:nvCxnSpPr>
              <p:cNvPr id="107" name="Straight Connector 106">
                <a:extLst>
                  <a:ext uri="{FF2B5EF4-FFF2-40B4-BE49-F238E27FC236}">
                    <a16:creationId xmlns:a16="http://schemas.microsoft.com/office/drawing/2014/main" id="{0002AA68-E5F9-121A-792E-68C80F425F4F}"/>
                  </a:ext>
                </a:extLst>
              </p:cNvPr>
              <p:cNvCxnSpPr>
                <a:cxnSpLocks/>
                <a:stCxn id="98" idx="3"/>
                <a:endCxn id="103" idx="1"/>
              </p:cNvCxnSpPr>
              <p:nvPr/>
            </p:nvCxnSpPr>
            <p:spPr>
              <a:xfrm flipV="1">
                <a:off x="10381492" y="380583"/>
                <a:ext cx="290863" cy="102941"/>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DC9B1EE3-8183-591F-40D6-264BFF1A83E8}"/>
                  </a:ext>
                </a:extLst>
              </p:cNvPr>
              <p:cNvCxnSpPr>
                <a:cxnSpLocks/>
                <a:endCxn id="103" idx="1"/>
              </p:cNvCxnSpPr>
              <p:nvPr/>
            </p:nvCxnSpPr>
            <p:spPr>
              <a:xfrm>
                <a:off x="10381492" y="282832"/>
                <a:ext cx="290863" cy="97751"/>
              </a:xfrm>
              <a:prstGeom prst="line">
                <a:avLst/>
              </a:prstGeom>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8211E097-9A71-7016-0653-BCF251DCBF44}"/>
                  </a:ext>
                </a:extLst>
              </p:cNvPr>
              <p:cNvCxnSpPr>
                <a:cxnSpLocks/>
                <a:stCxn id="96" idx="3"/>
                <a:endCxn id="106" idx="1"/>
              </p:cNvCxnSpPr>
              <p:nvPr/>
            </p:nvCxnSpPr>
            <p:spPr>
              <a:xfrm flipV="1">
                <a:off x="10387609" y="222513"/>
                <a:ext cx="256733" cy="28012"/>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C408A08F-DBFE-0977-1A3D-58B0771326C6}"/>
                  </a:ext>
                </a:extLst>
              </p:cNvPr>
              <p:cNvCxnSpPr>
                <a:cxnSpLocks/>
                <a:stCxn id="105" idx="3"/>
                <a:endCxn id="99" idx="1"/>
              </p:cNvCxnSpPr>
              <p:nvPr/>
            </p:nvCxnSpPr>
            <p:spPr>
              <a:xfrm>
                <a:off x="8866868" y="397005"/>
                <a:ext cx="350015" cy="653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A72C41ED-BF37-79F4-DEDA-86BC15738E12}"/>
                  </a:ext>
                </a:extLst>
              </p:cNvPr>
              <p:cNvCxnSpPr>
                <a:cxnSpLocks/>
                <a:stCxn id="101" idx="3"/>
                <a:endCxn id="104" idx="1"/>
              </p:cNvCxnSpPr>
              <p:nvPr/>
            </p:nvCxnSpPr>
            <p:spPr>
              <a:xfrm flipV="1">
                <a:off x="10381492" y="646945"/>
                <a:ext cx="289387" cy="18604"/>
              </a:xfrm>
              <a:prstGeom prst="line">
                <a:avLst/>
              </a:prstGeom>
            </p:spPr>
            <p:style>
              <a:lnRef idx="1">
                <a:schemeClr val="dk1"/>
              </a:lnRef>
              <a:fillRef idx="0">
                <a:schemeClr val="dk1"/>
              </a:fillRef>
              <a:effectRef idx="0">
                <a:schemeClr val="dk1"/>
              </a:effectRef>
              <a:fontRef idx="minor">
                <a:schemeClr val="tx1"/>
              </a:fontRef>
            </p:style>
          </p:cxnSp>
        </p:grpSp>
        <p:sp>
          <p:nvSpPr>
            <p:cNvPr id="20" name="Rectangle 19">
              <a:extLst>
                <a:ext uri="{FF2B5EF4-FFF2-40B4-BE49-F238E27FC236}">
                  <a16:creationId xmlns:a16="http://schemas.microsoft.com/office/drawing/2014/main" id="{5F2C8D3C-06C0-D8D5-DC40-94601BC97A4A}"/>
                </a:ext>
              </a:extLst>
            </p:cNvPr>
            <p:cNvSpPr/>
            <p:nvPr/>
          </p:nvSpPr>
          <p:spPr>
            <a:xfrm>
              <a:off x="7965339" y="396235"/>
              <a:ext cx="1886125" cy="164209"/>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7" name="TextBox 26">
            <a:extLst>
              <a:ext uri="{FF2B5EF4-FFF2-40B4-BE49-F238E27FC236}">
                <a16:creationId xmlns:a16="http://schemas.microsoft.com/office/drawing/2014/main" id="{29B257EE-7413-C91A-A704-9FF926A1AB72}"/>
              </a:ext>
            </a:extLst>
          </p:cNvPr>
          <p:cNvSpPr txBox="1"/>
          <p:nvPr/>
        </p:nvSpPr>
        <p:spPr>
          <a:xfrm>
            <a:off x="2869562" y="2176743"/>
            <a:ext cx="1904423" cy="369332"/>
          </a:xfrm>
          <a:prstGeom prst="rect">
            <a:avLst/>
          </a:prstGeom>
          <a:solidFill>
            <a:schemeClr val="bg2">
              <a:lumMod val="40000"/>
              <a:lumOff val="60000"/>
            </a:schemeClr>
          </a:solidFill>
        </p:spPr>
        <p:txBody>
          <a:bodyPr wrap="square" rtlCol="0">
            <a:spAutoFit/>
          </a:bodyPr>
          <a:lstStyle/>
          <a:p>
            <a:pPr algn="ctr"/>
            <a:r>
              <a:rPr lang="en-US" dirty="0"/>
              <a:t>Ref. </a:t>
            </a:r>
            <a:endParaRPr lang="en-CH" dirty="0"/>
          </a:p>
        </p:txBody>
      </p:sp>
      <p:sp>
        <p:nvSpPr>
          <p:cNvPr id="28" name="TextBox 27">
            <a:extLst>
              <a:ext uri="{FF2B5EF4-FFF2-40B4-BE49-F238E27FC236}">
                <a16:creationId xmlns:a16="http://schemas.microsoft.com/office/drawing/2014/main" id="{387C8B78-CBCC-D656-CEA8-A1F0B0BD55C8}"/>
              </a:ext>
            </a:extLst>
          </p:cNvPr>
          <p:cNvSpPr txBox="1"/>
          <p:nvPr/>
        </p:nvSpPr>
        <p:spPr>
          <a:xfrm>
            <a:off x="6842337" y="2176743"/>
            <a:ext cx="1904423" cy="369332"/>
          </a:xfrm>
          <a:prstGeom prst="rect">
            <a:avLst/>
          </a:prstGeom>
          <a:solidFill>
            <a:schemeClr val="accent2">
              <a:lumMod val="20000"/>
              <a:lumOff val="80000"/>
            </a:schemeClr>
          </a:solidFill>
        </p:spPr>
        <p:txBody>
          <a:bodyPr wrap="square" rtlCol="0">
            <a:spAutoFit/>
          </a:bodyPr>
          <a:lstStyle/>
          <a:p>
            <a:pPr algn="ctr"/>
            <a:r>
              <a:rPr lang="en-US" dirty="0"/>
              <a:t>FR1 </a:t>
            </a:r>
            <a:endParaRPr lang="en-CH" dirty="0"/>
          </a:p>
        </p:txBody>
      </p:sp>
    </p:spTree>
    <p:extLst>
      <p:ext uri="{BB962C8B-B14F-4D97-AF65-F5344CB8AC3E}">
        <p14:creationId xmlns:p14="http://schemas.microsoft.com/office/powerpoint/2010/main" val="94315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A9529EA-69CC-55D0-5239-62196C9CF393}"/>
              </a:ext>
            </a:extLst>
          </p:cNvPr>
          <p:cNvSpPr>
            <a:spLocks noGrp="1"/>
          </p:cNvSpPr>
          <p:nvPr>
            <p:ph idx="1"/>
          </p:nvPr>
        </p:nvSpPr>
        <p:spPr/>
        <p:txBody>
          <a:bodyPr/>
          <a:lstStyle/>
          <a:p>
            <a:r>
              <a:rPr lang="en-US" dirty="0"/>
              <a:t>Lightweight PV – importance of fire tests</a:t>
            </a:r>
          </a:p>
          <a:p>
            <a:r>
              <a:rPr lang="en-US" dirty="0"/>
              <a:t>Existing standards</a:t>
            </a:r>
          </a:p>
          <a:p>
            <a:r>
              <a:rPr lang="en-US" dirty="0"/>
              <a:t>In-house instrument development</a:t>
            </a:r>
          </a:p>
          <a:p>
            <a:r>
              <a:rPr lang="en-US" dirty="0"/>
              <a:t>Source of material flammability</a:t>
            </a:r>
          </a:p>
          <a:p>
            <a:r>
              <a:rPr lang="en-US" dirty="0"/>
              <a:t>Polymeric Honeycomb</a:t>
            </a:r>
          </a:p>
          <a:p>
            <a:r>
              <a:rPr lang="en-US" dirty="0"/>
              <a:t>Fire retardant encapsulants analysis</a:t>
            </a:r>
          </a:p>
          <a:p>
            <a:r>
              <a:rPr lang="en-US" dirty="0"/>
              <a:t>Conclusion</a:t>
            </a:r>
          </a:p>
          <a:p>
            <a:r>
              <a:rPr lang="en-US" dirty="0"/>
              <a:t>Future Works</a:t>
            </a:r>
          </a:p>
          <a:p>
            <a:endParaRPr lang="en-US" dirty="0"/>
          </a:p>
          <a:p>
            <a:endParaRPr lang="en-CH" dirty="0"/>
          </a:p>
        </p:txBody>
      </p:sp>
      <p:sp>
        <p:nvSpPr>
          <p:cNvPr id="8" name="Title 7">
            <a:extLst>
              <a:ext uri="{FF2B5EF4-FFF2-40B4-BE49-F238E27FC236}">
                <a16:creationId xmlns:a16="http://schemas.microsoft.com/office/drawing/2014/main" id="{70EA8147-5D59-BCE7-E0D8-511B4AAFB96F}"/>
              </a:ext>
            </a:extLst>
          </p:cNvPr>
          <p:cNvSpPr>
            <a:spLocks noGrp="1"/>
          </p:cNvSpPr>
          <p:nvPr>
            <p:ph type="title"/>
          </p:nvPr>
        </p:nvSpPr>
        <p:spPr/>
        <p:txBody>
          <a:bodyPr/>
          <a:lstStyle/>
          <a:p>
            <a:r>
              <a:rPr lang="en-US" dirty="0"/>
              <a:t>Index</a:t>
            </a:r>
            <a:endParaRPr lang="en-CH" dirty="0"/>
          </a:p>
        </p:txBody>
      </p:sp>
      <p:sp>
        <p:nvSpPr>
          <p:cNvPr id="5" name="Date Placeholder 4">
            <a:extLst>
              <a:ext uri="{FF2B5EF4-FFF2-40B4-BE49-F238E27FC236}">
                <a16:creationId xmlns:a16="http://schemas.microsoft.com/office/drawing/2014/main" id="{7BAB012F-5B7F-6D68-B720-610013E4CF70}"/>
              </a:ext>
            </a:extLst>
          </p:cNvPr>
          <p:cNvSpPr>
            <a:spLocks noGrp="1"/>
          </p:cNvSpPr>
          <p:nvPr>
            <p:ph type="dt" sz="half" idx="10"/>
          </p:nvPr>
        </p:nvSpPr>
        <p:spPr/>
        <p:txBody>
          <a:bodyPr/>
          <a:lstStyle/>
          <a:p>
            <a:r>
              <a:rPr lang="fr-CH" dirty="0"/>
              <a:t>SOPHIA Workshop</a:t>
            </a:r>
            <a:endParaRPr lang="fr-FR" dirty="0"/>
          </a:p>
        </p:txBody>
      </p:sp>
      <p:sp>
        <p:nvSpPr>
          <p:cNvPr id="6" name="Footer Placeholder 5">
            <a:extLst>
              <a:ext uri="{FF2B5EF4-FFF2-40B4-BE49-F238E27FC236}">
                <a16:creationId xmlns:a16="http://schemas.microsoft.com/office/drawing/2014/main" id="{CA8D7D15-EA85-2F05-9982-8372137C3707}"/>
              </a:ext>
            </a:extLst>
          </p:cNvPr>
          <p:cNvSpPr>
            <a:spLocks noGrp="1"/>
          </p:cNvSpPr>
          <p:nvPr>
            <p:ph type="ftr" sz="quarter" idx="11"/>
          </p:nvPr>
        </p:nvSpPr>
        <p:spPr/>
        <p:txBody>
          <a:bodyPr/>
          <a:lstStyle/>
          <a:p>
            <a:r>
              <a:rPr lang="fr-FR" dirty="0"/>
              <a:t>Florian Ollagnon </a:t>
            </a:r>
          </a:p>
        </p:txBody>
      </p:sp>
      <p:sp>
        <p:nvSpPr>
          <p:cNvPr id="7" name="Slide Number Placeholder 6">
            <a:extLst>
              <a:ext uri="{FF2B5EF4-FFF2-40B4-BE49-F238E27FC236}">
                <a16:creationId xmlns:a16="http://schemas.microsoft.com/office/drawing/2014/main" id="{DCEDCCE4-13D7-240E-9920-4C6C124C6085}"/>
              </a:ext>
            </a:extLst>
          </p:cNvPr>
          <p:cNvSpPr>
            <a:spLocks noGrp="1"/>
          </p:cNvSpPr>
          <p:nvPr>
            <p:ph type="sldNum" sz="quarter" idx="12"/>
          </p:nvPr>
        </p:nvSpPr>
        <p:spPr/>
        <p:txBody>
          <a:bodyPr/>
          <a:lstStyle/>
          <a:p>
            <a:fld id="{E1E1CD7C-2161-7D43-862E-CE4C333CD873}" type="slidenum">
              <a:rPr lang="fr-FR" smtClean="0"/>
              <a:pPr/>
              <a:t>2</a:t>
            </a:fld>
            <a:endParaRPr lang="fr-FR" dirty="0"/>
          </a:p>
        </p:txBody>
      </p:sp>
    </p:spTree>
    <p:extLst>
      <p:ext uri="{BB962C8B-B14F-4D97-AF65-F5344CB8AC3E}">
        <p14:creationId xmlns:p14="http://schemas.microsoft.com/office/powerpoint/2010/main" val="177383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AF5D2C-F6C3-0891-7B8E-289CD96671E6}"/>
              </a:ext>
            </a:extLst>
          </p:cNvPr>
          <p:cNvSpPr>
            <a:spLocks noGrp="1"/>
          </p:cNvSpPr>
          <p:nvPr>
            <p:ph type="title"/>
          </p:nvPr>
        </p:nvSpPr>
        <p:spPr>
          <a:xfrm>
            <a:off x="1206501" y="174710"/>
            <a:ext cx="4889500" cy="558535"/>
          </a:xfrm>
        </p:spPr>
        <p:txBody>
          <a:bodyPr/>
          <a:lstStyle/>
          <a:p>
            <a:r>
              <a:rPr lang="en-US" dirty="0"/>
              <a:t>Flame retardant analysis</a:t>
            </a:r>
            <a:endParaRPr lang="en-CH" dirty="0"/>
          </a:p>
        </p:txBody>
      </p:sp>
      <p:sp>
        <p:nvSpPr>
          <p:cNvPr id="4" name="Date Placeholder 3">
            <a:extLst>
              <a:ext uri="{FF2B5EF4-FFF2-40B4-BE49-F238E27FC236}">
                <a16:creationId xmlns:a16="http://schemas.microsoft.com/office/drawing/2014/main" id="{71BB05C4-51EB-7DC2-63ED-E6FAC69AF5AF}"/>
              </a:ext>
            </a:extLst>
          </p:cNvPr>
          <p:cNvSpPr>
            <a:spLocks noGrp="1"/>
          </p:cNvSpPr>
          <p:nvPr>
            <p:ph type="dt" sz="half" idx="10"/>
          </p:nvPr>
        </p:nvSpPr>
        <p:spPr/>
        <p:txBody>
          <a:bodyPr/>
          <a:lstStyle/>
          <a:p>
            <a:r>
              <a:rPr lang="fr-CH" dirty="0"/>
              <a:t>SOPHIA Workshop</a:t>
            </a:r>
            <a:endParaRPr lang="fr-FR" dirty="0"/>
          </a:p>
        </p:txBody>
      </p:sp>
      <p:sp>
        <p:nvSpPr>
          <p:cNvPr id="5" name="Footer Placeholder 4">
            <a:extLst>
              <a:ext uri="{FF2B5EF4-FFF2-40B4-BE49-F238E27FC236}">
                <a16:creationId xmlns:a16="http://schemas.microsoft.com/office/drawing/2014/main" id="{A2B57A0A-320E-0646-F883-2C395163B2D3}"/>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D5230CAE-B7C7-1A03-4F58-94A530E252EC}"/>
              </a:ext>
            </a:extLst>
          </p:cNvPr>
          <p:cNvSpPr>
            <a:spLocks noGrp="1"/>
          </p:cNvSpPr>
          <p:nvPr>
            <p:ph type="sldNum" sz="quarter" idx="12"/>
          </p:nvPr>
        </p:nvSpPr>
        <p:spPr/>
        <p:txBody>
          <a:bodyPr/>
          <a:lstStyle/>
          <a:p>
            <a:fld id="{E1E1CD7C-2161-7D43-862E-CE4C333CD873}" type="slidenum">
              <a:rPr lang="fr-FR" smtClean="0"/>
              <a:pPr/>
              <a:t>20</a:t>
            </a:fld>
            <a:endParaRPr lang="fr-FR" dirty="0"/>
          </a:p>
        </p:txBody>
      </p:sp>
      <p:sp>
        <p:nvSpPr>
          <p:cNvPr id="12" name="Content Placeholder 11">
            <a:extLst>
              <a:ext uri="{FF2B5EF4-FFF2-40B4-BE49-F238E27FC236}">
                <a16:creationId xmlns:a16="http://schemas.microsoft.com/office/drawing/2014/main" id="{52F1B90E-0CAE-2238-A533-CCC9E030E93E}"/>
              </a:ext>
            </a:extLst>
          </p:cNvPr>
          <p:cNvSpPr>
            <a:spLocks noGrp="1"/>
          </p:cNvSpPr>
          <p:nvPr>
            <p:ph idx="1"/>
          </p:nvPr>
        </p:nvSpPr>
        <p:spPr>
          <a:xfrm>
            <a:off x="8769913" y="2974870"/>
            <a:ext cx="3175592" cy="1090723"/>
          </a:xfrm>
        </p:spPr>
        <p:txBody>
          <a:bodyPr>
            <a:normAutofit/>
          </a:bodyPr>
          <a:lstStyle/>
          <a:p>
            <a:r>
              <a:rPr lang="en-US" sz="1600" dirty="0"/>
              <a:t>30s flame exposure</a:t>
            </a:r>
          </a:p>
          <a:p>
            <a:r>
              <a:rPr lang="en-US" sz="1600" dirty="0"/>
              <a:t>Pictures taken after 2 min 57s</a:t>
            </a:r>
            <a:endParaRPr lang="en-CH" sz="1600" dirty="0"/>
          </a:p>
        </p:txBody>
      </p:sp>
      <p:pic>
        <p:nvPicPr>
          <p:cNvPr id="79" name="Picture 78" descr="A close-up of a fire&#10;&#10;Description automatically generated">
            <a:extLst>
              <a:ext uri="{FF2B5EF4-FFF2-40B4-BE49-F238E27FC236}">
                <a16:creationId xmlns:a16="http://schemas.microsoft.com/office/drawing/2014/main" id="{8C53D5C0-149B-8324-A1DE-6D3716F79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20274" y="2622500"/>
            <a:ext cx="3649597" cy="2052898"/>
          </a:xfrm>
          <a:prstGeom prst="rect">
            <a:avLst/>
          </a:prstGeom>
        </p:spPr>
      </p:pic>
      <p:pic>
        <p:nvPicPr>
          <p:cNvPr id="85" name="Picture 84" descr="A close-up of a black wall&#10;&#10;Description automatically generated">
            <a:extLst>
              <a:ext uri="{FF2B5EF4-FFF2-40B4-BE49-F238E27FC236}">
                <a16:creationId xmlns:a16="http://schemas.microsoft.com/office/drawing/2014/main" id="{53C5E7B1-4209-9468-1359-C4D62FF32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99263" y="2610265"/>
            <a:ext cx="3649595" cy="2052897"/>
          </a:xfrm>
          <a:prstGeom prst="rect">
            <a:avLst/>
          </a:prstGeom>
        </p:spPr>
      </p:pic>
      <p:sp>
        <p:nvSpPr>
          <p:cNvPr id="15" name="Content Placeholder 1">
            <a:extLst>
              <a:ext uri="{FF2B5EF4-FFF2-40B4-BE49-F238E27FC236}">
                <a16:creationId xmlns:a16="http://schemas.microsoft.com/office/drawing/2014/main" id="{C35363A5-6F98-7C45-D2DE-72B3AD2E8EBE}"/>
              </a:ext>
            </a:extLst>
          </p:cNvPr>
          <p:cNvSpPr txBox="1">
            <a:spLocks/>
          </p:cNvSpPr>
          <p:nvPr/>
        </p:nvSpPr>
        <p:spPr>
          <a:xfrm>
            <a:off x="6107098" y="5520957"/>
            <a:ext cx="2811219" cy="393120"/>
          </a:xfrm>
          <a:prstGeom prst="rect">
            <a:avLst/>
          </a:prstGeom>
        </p:spPr>
        <p:txBody>
          <a:bodyPr vert="horz" lIns="180000" tIns="45720" rIns="91440" bIns="45720" rtlCol="0">
            <a:normAutofit fontScale="85000" lnSpcReduction="20000"/>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dirty="0"/>
              <a:t>Flame stopped 14s after exposure</a:t>
            </a:r>
          </a:p>
          <a:p>
            <a:endParaRPr lang="en-CH" sz="1600" dirty="0"/>
          </a:p>
        </p:txBody>
      </p:sp>
      <p:sp>
        <p:nvSpPr>
          <p:cNvPr id="16" name="Content Placeholder 1">
            <a:extLst>
              <a:ext uri="{FF2B5EF4-FFF2-40B4-BE49-F238E27FC236}">
                <a16:creationId xmlns:a16="http://schemas.microsoft.com/office/drawing/2014/main" id="{905E440D-2DB3-564B-50F8-19F505E7B439}"/>
              </a:ext>
            </a:extLst>
          </p:cNvPr>
          <p:cNvSpPr txBox="1">
            <a:spLocks/>
          </p:cNvSpPr>
          <p:nvPr/>
        </p:nvSpPr>
        <p:spPr>
          <a:xfrm>
            <a:off x="2039461" y="5520957"/>
            <a:ext cx="2811219" cy="447924"/>
          </a:xfrm>
          <a:prstGeom prst="rect">
            <a:avLst/>
          </a:prstGeom>
        </p:spPr>
        <p:txBody>
          <a:bodyPr vert="horz" lIns="180000" tIns="45720" rIns="91440" bIns="45720" rtlCol="0">
            <a:normAutofit fontScale="92500" lnSpcReduction="10000"/>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600" dirty="0"/>
              <a:t>Flame sustained after </a:t>
            </a:r>
            <a:r>
              <a:rPr lang="en-US" sz="1500" dirty="0"/>
              <a:t>exposure</a:t>
            </a:r>
            <a:endParaRPr lang="en-US" sz="1600" dirty="0"/>
          </a:p>
          <a:p>
            <a:endParaRPr lang="en-CH" sz="1600" dirty="0"/>
          </a:p>
        </p:txBody>
      </p:sp>
      <p:sp>
        <p:nvSpPr>
          <p:cNvPr id="21" name="Content Placeholder 1">
            <a:extLst>
              <a:ext uri="{FF2B5EF4-FFF2-40B4-BE49-F238E27FC236}">
                <a16:creationId xmlns:a16="http://schemas.microsoft.com/office/drawing/2014/main" id="{C10B2A8E-683D-7DB2-8A23-D5F5375BA663}"/>
              </a:ext>
            </a:extLst>
          </p:cNvPr>
          <p:cNvSpPr txBox="1">
            <a:spLocks/>
          </p:cNvSpPr>
          <p:nvPr/>
        </p:nvSpPr>
        <p:spPr>
          <a:xfrm>
            <a:off x="1206500" y="6221521"/>
            <a:ext cx="9938827" cy="440283"/>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FR1 addition to encapsulant stops the fire to propagate by itself</a:t>
            </a:r>
          </a:p>
          <a:p>
            <a:endParaRPr lang="en-CH" sz="1600" dirty="0"/>
          </a:p>
        </p:txBody>
      </p:sp>
      <p:sp>
        <p:nvSpPr>
          <p:cNvPr id="8" name="TextBox 7">
            <a:extLst>
              <a:ext uri="{FF2B5EF4-FFF2-40B4-BE49-F238E27FC236}">
                <a16:creationId xmlns:a16="http://schemas.microsoft.com/office/drawing/2014/main" id="{7CE79678-FD95-6527-BC2F-8E882BBFC4A9}"/>
              </a:ext>
            </a:extLst>
          </p:cNvPr>
          <p:cNvSpPr txBox="1"/>
          <p:nvPr/>
        </p:nvSpPr>
        <p:spPr>
          <a:xfrm>
            <a:off x="2492860" y="1384252"/>
            <a:ext cx="1904423" cy="369332"/>
          </a:xfrm>
          <a:prstGeom prst="rect">
            <a:avLst/>
          </a:prstGeom>
          <a:solidFill>
            <a:schemeClr val="bg2">
              <a:lumMod val="40000"/>
              <a:lumOff val="60000"/>
            </a:schemeClr>
          </a:solidFill>
        </p:spPr>
        <p:txBody>
          <a:bodyPr wrap="square" rtlCol="0">
            <a:spAutoFit/>
          </a:bodyPr>
          <a:lstStyle/>
          <a:p>
            <a:pPr algn="ctr"/>
            <a:r>
              <a:rPr lang="en-US" dirty="0"/>
              <a:t>Ref. </a:t>
            </a:r>
            <a:endParaRPr lang="en-CH" dirty="0"/>
          </a:p>
        </p:txBody>
      </p:sp>
      <p:sp>
        <p:nvSpPr>
          <p:cNvPr id="9" name="TextBox 8">
            <a:extLst>
              <a:ext uri="{FF2B5EF4-FFF2-40B4-BE49-F238E27FC236}">
                <a16:creationId xmlns:a16="http://schemas.microsoft.com/office/drawing/2014/main" id="{EEB2E094-DCA8-3CFA-D5D7-8F4BF03B4758}"/>
              </a:ext>
            </a:extLst>
          </p:cNvPr>
          <p:cNvSpPr txBox="1"/>
          <p:nvPr/>
        </p:nvSpPr>
        <p:spPr>
          <a:xfrm>
            <a:off x="6560495" y="1384252"/>
            <a:ext cx="1904423" cy="369332"/>
          </a:xfrm>
          <a:prstGeom prst="rect">
            <a:avLst/>
          </a:prstGeom>
          <a:solidFill>
            <a:schemeClr val="accent2">
              <a:lumMod val="20000"/>
              <a:lumOff val="80000"/>
            </a:schemeClr>
          </a:solidFill>
        </p:spPr>
        <p:txBody>
          <a:bodyPr wrap="square" rtlCol="0">
            <a:spAutoFit/>
          </a:bodyPr>
          <a:lstStyle/>
          <a:p>
            <a:pPr algn="ctr"/>
            <a:r>
              <a:rPr lang="en-US" dirty="0"/>
              <a:t>FR1 </a:t>
            </a:r>
            <a:endParaRPr lang="en-CH" dirty="0"/>
          </a:p>
        </p:txBody>
      </p:sp>
      <p:grpSp>
        <p:nvGrpSpPr>
          <p:cNvPr id="2" name="Group 1">
            <a:extLst>
              <a:ext uri="{FF2B5EF4-FFF2-40B4-BE49-F238E27FC236}">
                <a16:creationId xmlns:a16="http://schemas.microsoft.com/office/drawing/2014/main" id="{754A58BC-6421-9B76-6904-4B11BE6C321E}"/>
              </a:ext>
            </a:extLst>
          </p:cNvPr>
          <p:cNvGrpSpPr/>
          <p:nvPr/>
        </p:nvGrpSpPr>
        <p:grpSpPr>
          <a:xfrm>
            <a:off x="7139015" y="84013"/>
            <a:ext cx="4632037" cy="1136796"/>
            <a:chOff x="7139015" y="84013"/>
            <a:chExt cx="4632037" cy="1136796"/>
          </a:xfrm>
        </p:grpSpPr>
        <p:grpSp>
          <p:nvGrpSpPr>
            <p:cNvPr id="7" name="Group 6">
              <a:extLst>
                <a:ext uri="{FF2B5EF4-FFF2-40B4-BE49-F238E27FC236}">
                  <a16:creationId xmlns:a16="http://schemas.microsoft.com/office/drawing/2014/main" id="{450FFACC-F347-7854-AEA5-CFCF8D14EFAD}"/>
                </a:ext>
              </a:extLst>
            </p:cNvPr>
            <p:cNvGrpSpPr/>
            <p:nvPr/>
          </p:nvGrpSpPr>
          <p:grpSpPr>
            <a:xfrm>
              <a:off x="7139015" y="84013"/>
              <a:ext cx="4632037" cy="1136796"/>
              <a:chOff x="8428760" y="84014"/>
              <a:chExt cx="3342322" cy="692400"/>
            </a:xfrm>
          </p:grpSpPr>
          <p:grpSp>
            <p:nvGrpSpPr>
              <p:cNvPr id="23" name="Group 22">
                <a:extLst>
                  <a:ext uri="{FF2B5EF4-FFF2-40B4-BE49-F238E27FC236}">
                    <a16:creationId xmlns:a16="http://schemas.microsoft.com/office/drawing/2014/main" id="{9C5F5D83-B1B8-C621-AEAB-55BA311A2B6C}"/>
                  </a:ext>
                </a:extLst>
              </p:cNvPr>
              <p:cNvGrpSpPr/>
              <p:nvPr/>
            </p:nvGrpSpPr>
            <p:grpSpPr>
              <a:xfrm>
                <a:off x="9020528" y="233953"/>
                <a:ext cx="1367081" cy="542461"/>
                <a:chOff x="1876301" y="2289435"/>
                <a:chExt cx="2898675" cy="777476"/>
              </a:xfrm>
            </p:grpSpPr>
            <p:sp>
              <p:nvSpPr>
                <p:cNvPr id="40" name="Rectangle 39">
                  <a:extLst>
                    <a:ext uri="{FF2B5EF4-FFF2-40B4-BE49-F238E27FC236}">
                      <a16:creationId xmlns:a16="http://schemas.microsoft.com/office/drawing/2014/main" id="{539147FF-ACD4-A3DF-18A1-35BB18F797DE}"/>
                    </a:ext>
                  </a:extLst>
                </p:cNvPr>
                <p:cNvSpPr/>
                <p:nvPr/>
              </p:nvSpPr>
              <p:spPr>
                <a:xfrm>
                  <a:off x="1889272" y="2289435"/>
                  <a:ext cx="2885704" cy="47502"/>
                </a:xfrm>
                <a:prstGeom prst="rect">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Rectangle 40">
                  <a:extLst>
                    <a:ext uri="{FF2B5EF4-FFF2-40B4-BE49-F238E27FC236}">
                      <a16:creationId xmlns:a16="http://schemas.microsoft.com/office/drawing/2014/main" id="{893269DC-8F5A-AAE2-4F3D-7386231D0E01}"/>
                    </a:ext>
                  </a:extLst>
                </p:cNvPr>
                <p:cNvSpPr/>
                <p:nvPr/>
              </p:nvSpPr>
              <p:spPr>
                <a:xfrm>
                  <a:off x="1876301" y="2575454"/>
                  <a:ext cx="2885704" cy="14334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2" name="Rectangle 41">
                  <a:extLst>
                    <a:ext uri="{FF2B5EF4-FFF2-40B4-BE49-F238E27FC236}">
                      <a16:creationId xmlns:a16="http://schemas.microsoft.com/office/drawing/2014/main" id="{B5A186C2-7636-8C8A-C0C3-6375CD953DEA}"/>
                    </a:ext>
                  </a:extLst>
                </p:cNvPr>
                <p:cNvSpPr/>
                <p:nvPr/>
              </p:nvSpPr>
              <p:spPr>
                <a:xfrm>
                  <a:off x="2292638" y="2482568"/>
                  <a:ext cx="2053032" cy="9983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42">
                  <a:extLst>
                    <a:ext uri="{FF2B5EF4-FFF2-40B4-BE49-F238E27FC236}">
                      <a16:creationId xmlns:a16="http://schemas.microsoft.com/office/drawing/2014/main" id="{635C69C4-3709-B15F-3468-CF4B8471150B}"/>
                    </a:ext>
                  </a:extLst>
                </p:cNvPr>
                <p:cNvSpPr/>
                <p:nvPr/>
              </p:nvSpPr>
              <p:spPr>
                <a:xfrm>
                  <a:off x="1876301" y="2718889"/>
                  <a:ext cx="2885704" cy="104898"/>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4" name="Rectangle 43">
                  <a:extLst>
                    <a:ext uri="{FF2B5EF4-FFF2-40B4-BE49-F238E27FC236}">
                      <a16:creationId xmlns:a16="http://schemas.microsoft.com/office/drawing/2014/main" id="{E6FAD6DC-5F2D-8700-0363-DEEB55511C7A}"/>
                    </a:ext>
                  </a:extLst>
                </p:cNvPr>
                <p:cNvSpPr/>
                <p:nvPr/>
              </p:nvSpPr>
              <p:spPr>
                <a:xfrm>
                  <a:off x="1876301" y="2814182"/>
                  <a:ext cx="2885704" cy="187667"/>
                </a:xfrm>
                <a:prstGeom prst="rect">
                  <a:avLst/>
                </a:prstGeom>
                <a:pattFill prst="dkVert">
                  <a:fgClr>
                    <a:schemeClr val="tx2">
                      <a:lumMod val="60000"/>
                      <a:lumOff val="40000"/>
                    </a:schemeClr>
                  </a:fgClr>
                  <a:bgClr>
                    <a:schemeClr val="bg1"/>
                  </a:bgClr>
                </a:patt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7" name="Rectangle 46">
                  <a:extLst>
                    <a:ext uri="{FF2B5EF4-FFF2-40B4-BE49-F238E27FC236}">
                      <a16:creationId xmlns:a16="http://schemas.microsoft.com/office/drawing/2014/main" id="{6E63359F-ED48-50FD-AB5C-A03A2B469CD0}"/>
                    </a:ext>
                  </a:extLst>
                </p:cNvPr>
                <p:cNvSpPr/>
                <p:nvPr/>
              </p:nvSpPr>
              <p:spPr>
                <a:xfrm>
                  <a:off x="1876301" y="2962012"/>
                  <a:ext cx="2885704" cy="104899"/>
                </a:xfrm>
                <a:prstGeom prst="rect">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8" name="TextBox 27">
                <a:extLst>
                  <a:ext uri="{FF2B5EF4-FFF2-40B4-BE49-F238E27FC236}">
                    <a16:creationId xmlns:a16="http://schemas.microsoft.com/office/drawing/2014/main" id="{9549B6BE-F607-F8CB-BA47-FFAAC20883DB}"/>
                  </a:ext>
                </a:extLst>
              </p:cNvPr>
              <p:cNvSpPr txBox="1"/>
              <p:nvPr/>
            </p:nvSpPr>
            <p:spPr>
              <a:xfrm>
                <a:off x="10672355" y="242083"/>
                <a:ext cx="1098727" cy="276999"/>
              </a:xfrm>
              <a:prstGeom prst="rect">
                <a:avLst/>
              </a:prstGeom>
              <a:noFill/>
            </p:spPr>
            <p:txBody>
              <a:bodyPr wrap="square" rtlCol="0">
                <a:spAutoFit/>
              </a:bodyPr>
              <a:lstStyle/>
              <a:p>
                <a:r>
                  <a:rPr lang="en-US" sz="1200" dirty="0"/>
                  <a:t>Encapsulant</a:t>
                </a:r>
              </a:p>
            </p:txBody>
          </p:sp>
          <p:sp>
            <p:nvSpPr>
              <p:cNvPr id="30" name="TextBox 29">
                <a:extLst>
                  <a:ext uri="{FF2B5EF4-FFF2-40B4-BE49-F238E27FC236}">
                    <a16:creationId xmlns:a16="http://schemas.microsoft.com/office/drawing/2014/main" id="{25CF8CB1-686B-4F2B-98CC-56BBB3207BC9}"/>
                  </a:ext>
                </a:extLst>
              </p:cNvPr>
              <p:cNvSpPr txBox="1"/>
              <p:nvPr/>
            </p:nvSpPr>
            <p:spPr>
              <a:xfrm>
                <a:off x="10670879" y="562588"/>
                <a:ext cx="940083" cy="168715"/>
              </a:xfrm>
              <a:prstGeom prst="rect">
                <a:avLst/>
              </a:prstGeom>
              <a:noFill/>
            </p:spPr>
            <p:txBody>
              <a:bodyPr wrap="square" rtlCol="0">
                <a:spAutoFit/>
              </a:bodyPr>
              <a:lstStyle/>
              <a:p>
                <a:r>
                  <a:rPr lang="en-US" sz="1200" dirty="0"/>
                  <a:t>Backplane</a:t>
                </a:r>
              </a:p>
            </p:txBody>
          </p:sp>
          <p:sp>
            <p:nvSpPr>
              <p:cNvPr id="32" name="TextBox 31">
                <a:extLst>
                  <a:ext uri="{FF2B5EF4-FFF2-40B4-BE49-F238E27FC236}">
                    <a16:creationId xmlns:a16="http://schemas.microsoft.com/office/drawing/2014/main" id="{E6A8A594-9B62-6741-5BEE-AFC5966B21D2}"/>
                  </a:ext>
                </a:extLst>
              </p:cNvPr>
              <p:cNvSpPr txBox="1"/>
              <p:nvPr/>
            </p:nvSpPr>
            <p:spPr>
              <a:xfrm>
                <a:off x="8428760" y="312647"/>
                <a:ext cx="438108" cy="168715"/>
              </a:xfrm>
              <a:prstGeom prst="rect">
                <a:avLst/>
              </a:prstGeom>
              <a:noFill/>
            </p:spPr>
            <p:txBody>
              <a:bodyPr wrap="square" rtlCol="0">
                <a:spAutoFit/>
              </a:bodyPr>
              <a:lstStyle/>
              <a:p>
                <a:r>
                  <a:rPr lang="en-US" sz="1200" dirty="0"/>
                  <a:t>PERC</a:t>
                </a:r>
              </a:p>
            </p:txBody>
          </p:sp>
          <p:sp>
            <p:nvSpPr>
              <p:cNvPr id="34" name="TextBox 33">
                <a:extLst>
                  <a:ext uri="{FF2B5EF4-FFF2-40B4-BE49-F238E27FC236}">
                    <a16:creationId xmlns:a16="http://schemas.microsoft.com/office/drawing/2014/main" id="{C052F6AE-82F5-E095-2526-F03F37DD0F79}"/>
                  </a:ext>
                </a:extLst>
              </p:cNvPr>
              <p:cNvSpPr txBox="1"/>
              <p:nvPr/>
            </p:nvSpPr>
            <p:spPr>
              <a:xfrm>
                <a:off x="10644341" y="84014"/>
                <a:ext cx="636490" cy="276999"/>
              </a:xfrm>
              <a:prstGeom prst="rect">
                <a:avLst/>
              </a:prstGeom>
              <a:noFill/>
            </p:spPr>
            <p:txBody>
              <a:bodyPr wrap="square" rtlCol="0">
                <a:spAutoFit/>
              </a:bodyPr>
              <a:lstStyle/>
              <a:p>
                <a:r>
                  <a:rPr lang="en-US" sz="1200" dirty="0"/>
                  <a:t>ETFE</a:t>
                </a:r>
              </a:p>
            </p:txBody>
          </p:sp>
          <p:cxnSp>
            <p:nvCxnSpPr>
              <p:cNvPr id="35" name="Straight Connector 34">
                <a:extLst>
                  <a:ext uri="{FF2B5EF4-FFF2-40B4-BE49-F238E27FC236}">
                    <a16:creationId xmlns:a16="http://schemas.microsoft.com/office/drawing/2014/main" id="{E93B7274-920B-BB1B-12AE-2004C3E964D9}"/>
                  </a:ext>
                </a:extLst>
              </p:cNvPr>
              <p:cNvCxnSpPr>
                <a:cxnSpLocks/>
                <a:stCxn id="41" idx="3"/>
                <a:endCxn id="28" idx="1"/>
              </p:cNvCxnSpPr>
              <p:nvPr/>
            </p:nvCxnSpPr>
            <p:spPr>
              <a:xfrm flipV="1">
                <a:off x="10381492" y="380583"/>
                <a:ext cx="290863" cy="102941"/>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E9874045-4A15-4595-D06E-FE2AB27F6069}"/>
                  </a:ext>
                </a:extLst>
              </p:cNvPr>
              <p:cNvCxnSpPr>
                <a:cxnSpLocks/>
                <a:endCxn id="28" idx="1"/>
              </p:cNvCxnSpPr>
              <p:nvPr/>
            </p:nvCxnSpPr>
            <p:spPr>
              <a:xfrm>
                <a:off x="10381492" y="282832"/>
                <a:ext cx="290863" cy="97751"/>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EBCA54FC-847B-B356-CD60-B280742CBBA7}"/>
                  </a:ext>
                </a:extLst>
              </p:cNvPr>
              <p:cNvCxnSpPr>
                <a:cxnSpLocks/>
                <a:stCxn id="40" idx="3"/>
                <a:endCxn id="34" idx="1"/>
              </p:cNvCxnSpPr>
              <p:nvPr/>
            </p:nvCxnSpPr>
            <p:spPr>
              <a:xfrm flipV="1">
                <a:off x="10387609" y="222513"/>
                <a:ext cx="256733" cy="28012"/>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5AEBD7F1-FA55-7630-FBDB-CB39E8CF38E0}"/>
                  </a:ext>
                </a:extLst>
              </p:cNvPr>
              <p:cNvCxnSpPr>
                <a:cxnSpLocks/>
                <a:stCxn id="32" idx="3"/>
                <a:endCxn id="42" idx="1"/>
              </p:cNvCxnSpPr>
              <p:nvPr/>
            </p:nvCxnSpPr>
            <p:spPr>
              <a:xfrm>
                <a:off x="8866868" y="397005"/>
                <a:ext cx="350015" cy="653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E53A7E0-134C-0CF1-CB65-63AD17FAF8EA}"/>
                  </a:ext>
                </a:extLst>
              </p:cNvPr>
              <p:cNvCxnSpPr>
                <a:cxnSpLocks/>
                <a:stCxn id="44" idx="3"/>
                <a:endCxn id="30" idx="1"/>
              </p:cNvCxnSpPr>
              <p:nvPr/>
            </p:nvCxnSpPr>
            <p:spPr>
              <a:xfrm flipV="1">
                <a:off x="10381492" y="646945"/>
                <a:ext cx="289387" cy="18604"/>
              </a:xfrm>
              <a:prstGeom prst="line">
                <a:avLst/>
              </a:prstGeom>
            </p:spPr>
            <p:style>
              <a:lnRef idx="1">
                <a:schemeClr val="dk1"/>
              </a:lnRef>
              <a:fillRef idx="0">
                <a:schemeClr val="dk1"/>
              </a:fillRef>
              <a:effectRef idx="0">
                <a:schemeClr val="dk1"/>
              </a:effectRef>
              <a:fontRef idx="minor">
                <a:schemeClr val="tx1"/>
              </a:fontRef>
            </p:style>
          </p:cxnSp>
        </p:grpSp>
        <p:sp>
          <p:nvSpPr>
            <p:cNvPr id="22" name="Rectangle 21">
              <a:extLst>
                <a:ext uri="{FF2B5EF4-FFF2-40B4-BE49-F238E27FC236}">
                  <a16:creationId xmlns:a16="http://schemas.microsoft.com/office/drawing/2014/main" id="{7F84FB3A-E6C2-8101-E943-7E449A989EEA}"/>
                </a:ext>
              </a:extLst>
            </p:cNvPr>
            <p:cNvSpPr/>
            <p:nvPr/>
          </p:nvSpPr>
          <p:spPr>
            <a:xfrm>
              <a:off x="7965339" y="396235"/>
              <a:ext cx="1886125" cy="164209"/>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103945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8E0BD20-8282-483C-45FE-E942A2ABE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206" y="1312149"/>
            <a:ext cx="3883823" cy="297063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0080CFC6-8138-531A-D522-142EA9038F3B}"/>
              </a:ext>
            </a:extLst>
          </p:cNvPr>
          <p:cNvSpPr>
            <a:spLocks noGrp="1"/>
          </p:cNvSpPr>
          <p:nvPr>
            <p:ph idx="1"/>
          </p:nvPr>
        </p:nvSpPr>
        <p:spPr>
          <a:xfrm>
            <a:off x="1206500" y="1045147"/>
            <a:ext cx="10301817" cy="853274"/>
          </a:xfrm>
        </p:spPr>
        <p:txBody>
          <a:bodyPr/>
          <a:lstStyle/>
          <a:p>
            <a:r>
              <a:rPr lang="en-US" dirty="0"/>
              <a:t>Impact of FR1 on the cell performance</a:t>
            </a:r>
          </a:p>
          <a:p>
            <a:r>
              <a:rPr lang="en-US" dirty="0"/>
              <a:t>Measure I</a:t>
            </a:r>
            <a:r>
              <a:rPr lang="en-US" baseline="-25000" dirty="0"/>
              <a:t>SC</a:t>
            </a:r>
            <a:r>
              <a:rPr lang="en-US" dirty="0"/>
              <a:t> before and after lamination. </a:t>
            </a:r>
            <a:endParaRPr lang="en-CH" dirty="0"/>
          </a:p>
        </p:txBody>
      </p:sp>
      <p:sp>
        <p:nvSpPr>
          <p:cNvPr id="3" name="Title 2">
            <a:extLst>
              <a:ext uri="{FF2B5EF4-FFF2-40B4-BE49-F238E27FC236}">
                <a16:creationId xmlns:a16="http://schemas.microsoft.com/office/drawing/2014/main" id="{33E99FDD-29E8-0CC4-6716-CC0A8472EF0C}"/>
              </a:ext>
            </a:extLst>
          </p:cNvPr>
          <p:cNvSpPr>
            <a:spLocks noGrp="1"/>
          </p:cNvSpPr>
          <p:nvPr>
            <p:ph type="title"/>
          </p:nvPr>
        </p:nvSpPr>
        <p:spPr>
          <a:xfrm>
            <a:off x="1206501" y="174711"/>
            <a:ext cx="5556608" cy="791154"/>
          </a:xfrm>
        </p:spPr>
        <p:txBody>
          <a:bodyPr/>
          <a:lstStyle/>
          <a:p>
            <a:r>
              <a:rPr lang="en-US" dirty="0"/>
              <a:t>Cell to Module (CTM) loss analysis</a:t>
            </a:r>
            <a:endParaRPr lang="en-CH" dirty="0"/>
          </a:p>
        </p:txBody>
      </p:sp>
      <p:sp>
        <p:nvSpPr>
          <p:cNvPr id="5" name="Footer Placeholder 4">
            <a:extLst>
              <a:ext uri="{FF2B5EF4-FFF2-40B4-BE49-F238E27FC236}">
                <a16:creationId xmlns:a16="http://schemas.microsoft.com/office/drawing/2014/main" id="{55B0368C-EC4C-E93D-6486-E12631736F9E}"/>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68765C68-91D9-439F-9C27-CE6CD09FACFE}"/>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
        <p:nvSpPr>
          <p:cNvPr id="46" name="TextBox 45">
            <a:extLst>
              <a:ext uri="{FF2B5EF4-FFF2-40B4-BE49-F238E27FC236}">
                <a16:creationId xmlns:a16="http://schemas.microsoft.com/office/drawing/2014/main" id="{B1F6391E-AB91-295C-BD89-2B8A219894E5}"/>
              </a:ext>
            </a:extLst>
          </p:cNvPr>
          <p:cNvSpPr txBox="1"/>
          <p:nvPr/>
        </p:nvSpPr>
        <p:spPr>
          <a:xfrm>
            <a:off x="1413955" y="4238663"/>
            <a:ext cx="1112807" cy="307777"/>
          </a:xfrm>
          <a:prstGeom prst="rect">
            <a:avLst/>
          </a:prstGeom>
          <a:noFill/>
        </p:spPr>
        <p:txBody>
          <a:bodyPr wrap="square" rtlCol="0">
            <a:spAutoFit/>
          </a:bodyPr>
          <a:lstStyle/>
          <a:p>
            <a:pPr algn="ctr"/>
            <a:r>
              <a:rPr lang="en-US" sz="1400" dirty="0"/>
              <a:t>Before</a:t>
            </a:r>
            <a:endParaRPr lang="en-CH" sz="1400" dirty="0"/>
          </a:p>
        </p:txBody>
      </p:sp>
      <p:sp>
        <p:nvSpPr>
          <p:cNvPr id="47" name="TextBox 46">
            <a:extLst>
              <a:ext uri="{FF2B5EF4-FFF2-40B4-BE49-F238E27FC236}">
                <a16:creationId xmlns:a16="http://schemas.microsoft.com/office/drawing/2014/main" id="{C432E47D-8D44-2E60-F869-1C4BDAA0E0E6}"/>
              </a:ext>
            </a:extLst>
          </p:cNvPr>
          <p:cNvSpPr txBox="1"/>
          <p:nvPr/>
        </p:nvSpPr>
        <p:spPr>
          <a:xfrm>
            <a:off x="2744320" y="4243533"/>
            <a:ext cx="1112807" cy="307777"/>
          </a:xfrm>
          <a:prstGeom prst="rect">
            <a:avLst/>
          </a:prstGeom>
          <a:noFill/>
        </p:spPr>
        <p:txBody>
          <a:bodyPr wrap="square" rtlCol="0">
            <a:spAutoFit/>
          </a:bodyPr>
          <a:lstStyle/>
          <a:p>
            <a:pPr algn="ctr"/>
            <a:r>
              <a:rPr lang="en-US" sz="1400" dirty="0"/>
              <a:t>After</a:t>
            </a:r>
            <a:endParaRPr lang="en-CH" sz="1400" dirty="0"/>
          </a:p>
        </p:txBody>
      </p:sp>
      <p:sp>
        <p:nvSpPr>
          <p:cNvPr id="50" name="TextBox 49">
            <a:extLst>
              <a:ext uri="{FF2B5EF4-FFF2-40B4-BE49-F238E27FC236}">
                <a16:creationId xmlns:a16="http://schemas.microsoft.com/office/drawing/2014/main" id="{5F240E21-551F-DF56-BC29-8F458CF530CC}"/>
              </a:ext>
            </a:extLst>
          </p:cNvPr>
          <p:cNvSpPr txBox="1"/>
          <p:nvPr/>
        </p:nvSpPr>
        <p:spPr>
          <a:xfrm>
            <a:off x="5340526" y="4216665"/>
            <a:ext cx="1112807" cy="307777"/>
          </a:xfrm>
          <a:prstGeom prst="rect">
            <a:avLst/>
          </a:prstGeom>
          <a:noFill/>
        </p:spPr>
        <p:txBody>
          <a:bodyPr wrap="square" rtlCol="0">
            <a:spAutoFit/>
          </a:bodyPr>
          <a:lstStyle/>
          <a:p>
            <a:pPr algn="ctr"/>
            <a:r>
              <a:rPr lang="en-US" sz="1400" dirty="0"/>
              <a:t>Before</a:t>
            </a:r>
            <a:endParaRPr lang="en-CH" sz="1400" dirty="0"/>
          </a:p>
        </p:txBody>
      </p:sp>
      <p:sp>
        <p:nvSpPr>
          <p:cNvPr id="51" name="TextBox 50">
            <a:extLst>
              <a:ext uri="{FF2B5EF4-FFF2-40B4-BE49-F238E27FC236}">
                <a16:creationId xmlns:a16="http://schemas.microsoft.com/office/drawing/2014/main" id="{C4DA920B-129A-588B-4B63-83C1FC4218B0}"/>
              </a:ext>
            </a:extLst>
          </p:cNvPr>
          <p:cNvSpPr txBox="1"/>
          <p:nvPr/>
        </p:nvSpPr>
        <p:spPr>
          <a:xfrm>
            <a:off x="6670891" y="4221535"/>
            <a:ext cx="1112807" cy="307777"/>
          </a:xfrm>
          <a:prstGeom prst="rect">
            <a:avLst/>
          </a:prstGeom>
          <a:noFill/>
        </p:spPr>
        <p:txBody>
          <a:bodyPr wrap="square" rtlCol="0">
            <a:spAutoFit/>
          </a:bodyPr>
          <a:lstStyle/>
          <a:p>
            <a:pPr algn="ctr"/>
            <a:r>
              <a:rPr lang="en-US" sz="1400" dirty="0"/>
              <a:t>After</a:t>
            </a:r>
            <a:endParaRPr lang="en-CH" sz="1400" dirty="0"/>
          </a:p>
        </p:txBody>
      </p:sp>
      <p:graphicFrame>
        <p:nvGraphicFramePr>
          <p:cNvPr id="52" name="Table 51">
            <a:extLst>
              <a:ext uri="{FF2B5EF4-FFF2-40B4-BE49-F238E27FC236}">
                <a16:creationId xmlns:a16="http://schemas.microsoft.com/office/drawing/2014/main" id="{73E19BC9-A993-A625-0001-09299812B948}"/>
              </a:ext>
            </a:extLst>
          </p:cNvPr>
          <p:cNvGraphicFramePr>
            <a:graphicFrameLocks noGrp="1"/>
          </p:cNvGraphicFramePr>
          <p:nvPr>
            <p:extLst>
              <p:ext uri="{D42A27DB-BD31-4B8C-83A1-F6EECF244321}">
                <p14:modId xmlns:p14="http://schemas.microsoft.com/office/powerpoint/2010/main" val="1475378870"/>
              </p:ext>
            </p:extLst>
          </p:nvPr>
        </p:nvGraphicFramePr>
        <p:xfrm>
          <a:off x="1466003" y="4721565"/>
          <a:ext cx="2303596" cy="370840"/>
        </p:xfrm>
        <a:graphic>
          <a:graphicData uri="http://schemas.openxmlformats.org/drawingml/2006/table">
            <a:tbl>
              <a:tblPr bandCol="1">
                <a:tableStyleId>{21E4AEA4-8DFA-4A89-87EB-49C32662AFE0}</a:tableStyleId>
              </a:tblPr>
              <a:tblGrid>
                <a:gridCol w="1357843">
                  <a:extLst>
                    <a:ext uri="{9D8B030D-6E8A-4147-A177-3AD203B41FA5}">
                      <a16:colId xmlns:a16="http://schemas.microsoft.com/office/drawing/2014/main" val="3932349164"/>
                    </a:ext>
                  </a:extLst>
                </a:gridCol>
                <a:gridCol w="945753">
                  <a:extLst>
                    <a:ext uri="{9D8B030D-6E8A-4147-A177-3AD203B41FA5}">
                      <a16:colId xmlns:a16="http://schemas.microsoft.com/office/drawing/2014/main" val="3627586090"/>
                    </a:ext>
                  </a:extLst>
                </a:gridCol>
              </a:tblGrid>
              <a:tr h="370840">
                <a:tc>
                  <a:txBody>
                    <a:bodyPr/>
                    <a:lstStyle/>
                    <a:p>
                      <a:r>
                        <a:rPr lang="en-US" dirty="0"/>
                        <a:t>CTM loss (%)</a:t>
                      </a:r>
                      <a:endParaRPr lang="en-CH" dirty="0"/>
                    </a:p>
                  </a:txBody>
                  <a:tcPr>
                    <a:lnL w="3175"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dirty="0"/>
                        <a:t>-2.3 ± 0.3</a:t>
                      </a:r>
                      <a:endParaRPr lang="en-CH" dirty="0"/>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7540231"/>
                  </a:ext>
                </a:extLst>
              </a:tr>
            </a:tbl>
          </a:graphicData>
        </a:graphic>
      </p:graphicFrame>
      <p:graphicFrame>
        <p:nvGraphicFramePr>
          <p:cNvPr id="55" name="Table 54">
            <a:extLst>
              <a:ext uri="{FF2B5EF4-FFF2-40B4-BE49-F238E27FC236}">
                <a16:creationId xmlns:a16="http://schemas.microsoft.com/office/drawing/2014/main" id="{F54B97EF-9244-5DFB-A7C9-903142F84B8D}"/>
              </a:ext>
            </a:extLst>
          </p:cNvPr>
          <p:cNvGraphicFramePr>
            <a:graphicFrameLocks noGrp="1"/>
          </p:cNvGraphicFramePr>
          <p:nvPr>
            <p:extLst>
              <p:ext uri="{D42A27DB-BD31-4B8C-83A1-F6EECF244321}">
                <p14:modId xmlns:p14="http://schemas.microsoft.com/office/powerpoint/2010/main" val="2525038411"/>
              </p:ext>
            </p:extLst>
          </p:nvPr>
        </p:nvGraphicFramePr>
        <p:xfrm>
          <a:off x="8787378" y="4295430"/>
          <a:ext cx="2953488" cy="1244600"/>
        </p:xfrm>
        <a:graphic>
          <a:graphicData uri="http://schemas.openxmlformats.org/drawingml/2006/table">
            <a:tbl>
              <a:tblPr firstRow="1" bandRow="1">
                <a:tableStyleId>{21E4AEA4-8DFA-4A89-87EB-49C32662AFE0}</a:tableStyleId>
              </a:tblPr>
              <a:tblGrid>
                <a:gridCol w="902898">
                  <a:extLst>
                    <a:ext uri="{9D8B030D-6E8A-4147-A177-3AD203B41FA5}">
                      <a16:colId xmlns:a16="http://schemas.microsoft.com/office/drawing/2014/main" val="3850517569"/>
                    </a:ext>
                  </a:extLst>
                </a:gridCol>
                <a:gridCol w="2050590">
                  <a:extLst>
                    <a:ext uri="{9D8B030D-6E8A-4147-A177-3AD203B41FA5}">
                      <a16:colId xmlns:a16="http://schemas.microsoft.com/office/drawing/2014/main" val="1479265413"/>
                    </a:ext>
                  </a:extLst>
                </a:gridCol>
              </a:tblGrid>
              <a:tr h="370840">
                <a:tc>
                  <a:txBody>
                    <a:bodyPr/>
                    <a:lstStyle/>
                    <a:p>
                      <a:r>
                        <a:rPr lang="en-US" dirty="0"/>
                        <a:t>Material</a:t>
                      </a:r>
                      <a:endParaRPr lang="en-CH" dirty="0"/>
                    </a:p>
                  </a:txBody>
                  <a:tcPr/>
                </a:tc>
                <a:tc>
                  <a:txBody>
                    <a:bodyPr/>
                    <a:lstStyle/>
                    <a:p>
                      <a:r>
                        <a:rPr lang="en-US" dirty="0"/>
                        <a:t>Average transmittance 380-1100 nm [%]</a:t>
                      </a:r>
                      <a:endParaRPr lang="en-CH" dirty="0"/>
                    </a:p>
                  </a:txBody>
                  <a:tcPr/>
                </a:tc>
                <a:extLst>
                  <a:ext uri="{0D108BD9-81ED-4DB2-BD59-A6C34878D82A}">
                    <a16:rowId xmlns:a16="http://schemas.microsoft.com/office/drawing/2014/main" val="2711935914"/>
                  </a:ext>
                </a:extLst>
              </a:tr>
              <a:tr h="370840">
                <a:tc>
                  <a:txBody>
                    <a:bodyPr/>
                    <a:lstStyle/>
                    <a:p>
                      <a:r>
                        <a:rPr lang="en-US" dirty="0"/>
                        <a:t>Ref</a:t>
                      </a:r>
                      <a:endParaRPr lang="en-CH" dirty="0"/>
                    </a:p>
                  </a:txBody>
                  <a:tcPr/>
                </a:tc>
                <a:tc>
                  <a:txBody>
                    <a:bodyPr/>
                    <a:lstStyle/>
                    <a:p>
                      <a:r>
                        <a:rPr lang="en-US" dirty="0"/>
                        <a:t>88.6 ± 0.2</a:t>
                      </a:r>
                      <a:endParaRPr lang="en-CH" dirty="0"/>
                    </a:p>
                  </a:txBody>
                  <a:tcPr/>
                </a:tc>
                <a:extLst>
                  <a:ext uri="{0D108BD9-81ED-4DB2-BD59-A6C34878D82A}">
                    <a16:rowId xmlns:a16="http://schemas.microsoft.com/office/drawing/2014/main" val="959427711"/>
                  </a:ext>
                </a:extLst>
              </a:tr>
              <a:tr h="370840">
                <a:tc>
                  <a:txBody>
                    <a:bodyPr/>
                    <a:lstStyle/>
                    <a:p>
                      <a:r>
                        <a:rPr lang="en-US" dirty="0"/>
                        <a:t>FR1</a:t>
                      </a:r>
                      <a:endParaRPr lang="en-CH"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86.9 ± 0.2</a:t>
                      </a:r>
                      <a:endParaRPr lang="en-CH" dirty="0"/>
                    </a:p>
                  </a:txBody>
                  <a:tcPr/>
                </a:tc>
                <a:extLst>
                  <a:ext uri="{0D108BD9-81ED-4DB2-BD59-A6C34878D82A}">
                    <a16:rowId xmlns:a16="http://schemas.microsoft.com/office/drawing/2014/main" val="1199159071"/>
                  </a:ext>
                </a:extLst>
              </a:tr>
            </a:tbl>
          </a:graphicData>
        </a:graphic>
      </p:graphicFrame>
      <p:sp>
        <p:nvSpPr>
          <p:cNvPr id="56" name="Date Placeholder 3">
            <a:extLst>
              <a:ext uri="{FF2B5EF4-FFF2-40B4-BE49-F238E27FC236}">
                <a16:creationId xmlns:a16="http://schemas.microsoft.com/office/drawing/2014/main" id="{B0324229-1A3A-49B8-AE77-DDF1CA25FE51}"/>
              </a:ext>
            </a:extLst>
          </p:cNvPr>
          <p:cNvSpPr>
            <a:spLocks noGrp="1"/>
          </p:cNvSpPr>
          <p:nvPr>
            <p:ph type="dt" sz="half" idx="10"/>
          </p:nvPr>
        </p:nvSpPr>
        <p:spPr>
          <a:xfrm rot="16200000">
            <a:off x="-1628551" y="3704603"/>
            <a:ext cx="4454736" cy="1215365"/>
          </a:xfrm>
        </p:spPr>
        <p:txBody>
          <a:bodyPr/>
          <a:lstStyle/>
          <a:p>
            <a:r>
              <a:rPr lang="fr-CH" dirty="0"/>
              <a:t>SOPHIA Workshop</a:t>
            </a:r>
            <a:endParaRPr lang="fr-FR" dirty="0"/>
          </a:p>
        </p:txBody>
      </p:sp>
      <p:sp>
        <p:nvSpPr>
          <p:cNvPr id="57" name="Content Placeholder 1">
            <a:extLst>
              <a:ext uri="{FF2B5EF4-FFF2-40B4-BE49-F238E27FC236}">
                <a16:creationId xmlns:a16="http://schemas.microsoft.com/office/drawing/2014/main" id="{10F49A4F-0234-89A7-A46A-48F010AE3091}"/>
              </a:ext>
            </a:extLst>
          </p:cNvPr>
          <p:cNvSpPr txBox="1">
            <a:spLocks/>
          </p:cNvSpPr>
          <p:nvPr/>
        </p:nvSpPr>
        <p:spPr>
          <a:xfrm>
            <a:off x="1206499" y="5875068"/>
            <a:ext cx="10301817" cy="775847"/>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Similar CTM loss with or without FR</a:t>
            </a:r>
          </a:p>
          <a:p>
            <a:r>
              <a:rPr lang="en-US" dirty="0"/>
              <a:t>FR does not affect dramatically performance</a:t>
            </a:r>
          </a:p>
        </p:txBody>
      </p:sp>
      <p:sp>
        <p:nvSpPr>
          <p:cNvPr id="7" name="TextBox 6">
            <a:extLst>
              <a:ext uri="{FF2B5EF4-FFF2-40B4-BE49-F238E27FC236}">
                <a16:creationId xmlns:a16="http://schemas.microsoft.com/office/drawing/2014/main" id="{BF133B2C-1D6F-86F0-DCFF-B6CD3A989C65}"/>
              </a:ext>
            </a:extLst>
          </p:cNvPr>
          <p:cNvSpPr txBox="1"/>
          <p:nvPr/>
        </p:nvSpPr>
        <p:spPr>
          <a:xfrm>
            <a:off x="1665589" y="2107777"/>
            <a:ext cx="1904423" cy="369332"/>
          </a:xfrm>
          <a:prstGeom prst="rect">
            <a:avLst/>
          </a:prstGeom>
          <a:solidFill>
            <a:schemeClr val="bg2">
              <a:lumMod val="40000"/>
              <a:lumOff val="60000"/>
            </a:schemeClr>
          </a:solidFill>
        </p:spPr>
        <p:txBody>
          <a:bodyPr wrap="square" rtlCol="0">
            <a:spAutoFit/>
          </a:bodyPr>
          <a:lstStyle/>
          <a:p>
            <a:pPr algn="ctr"/>
            <a:r>
              <a:rPr lang="en-US" dirty="0"/>
              <a:t>Ref. </a:t>
            </a:r>
            <a:endParaRPr lang="en-CH" dirty="0"/>
          </a:p>
        </p:txBody>
      </p:sp>
      <p:sp>
        <p:nvSpPr>
          <p:cNvPr id="16" name="TextBox 15">
            <a:extLst>
              <a:ext uri="{FF2B5EF4-FFF2-40B4-BE49-F238E27FC236}">
                <a16:creationId xmlns:a16="http://schemas.microsoft.com/office/drawing/2014/main" id="{FB452019-D7AC-95C4-5BC1-E4502EAC65AF}"/>
              </a:ext>
            </a:extLst>
          </p:cNvPr>
          <p:cNvSpPr txBox="1"/>
          <p:nvPr/>
        </p:nvSpPr>
        <p:spPr>
          <a:xfrm>
            <a:off x="5564029" y="2107910"/>
            <a:ext cx="1904423" cy="369332"/>
          </a:xfrm>
          <a:prstGeom prst="rect">
            <a:avLst/>
          </a:prstGeom>
          <a:solidFill>
            <a:schemeClr val="accent2">
              <a:lumMod val="20000"/>
              <a:lumOff val="80000"/>
            </a:schemeClr>
          </a:solidFill>
        </p:spPr>
        <p:txBody>
          <a:bodyPr wrap="square" rtlCol="0">
            <a:spAutoFit/>
          </a:bodyPr>
          <a:lstStyle/>
          <a:p>
            <a:pPr algn="ctr"/>
            <a:r>
              <a:rPr lang="en-US" dirty="0"/>
              <a:t>FR1 </a:t>
            </a:r>
            <a:endParaRPr lang="en-CH" dirty="0"/>
          </a:p>
        </p:txBody>
      </p:sp>
      <p:graphicFrame>
        <p:nvGraphicFramePr>
          <p:cNvPr id="4" name="Table 3">
            <a:extLst>
              <a:ext uri="{FF2B5EF4-FFF2-40B4-BE49-F238E27FC236}">
                <a16:creationId xmlns:a16="http://schemas.microsoft.com/office/drawing/2014/main" id="{46D157AB-3941-1751-75B5-A5A92DE3A8D7}"/>
              </a:ext>
            </a:extLst>
          </p:cNvPr>
          <p:cNvGraphicFramePr>
            <a:graphicFrameLocks noGrp="1"/>
          </p:cNvGraphicFramePr>
          <p:nvPr>
            <p:extLst>
              <p:ext uri="{D42A27DB-BD31-4B8C-83A1-F6EECF244321}">
                <p14:modId xmlns:p14="http://schemas.microsoft.com/office/powerpoint/2010/main" val="236342335"/>
              </p:ext>
            </p:extLst>
          </p:nvPr>
        </p:nvGraphicFramePr>
        <p:xfrm>
          <a:off x="5364443" y="4721565"/>
          <a:ext cx="2303596" cy="370840"/>
        </p:xfrm>
        <a:graphic>
          <a:graphicData uri="http://schemas.openxmlformats.org/drawingml/2006/table">
            <a:tbl>
              <a:tblPr bandCol="1">
                <a:tableStyleId>{21E4AEA4-8DFA-4A89-87EB-49C32662AFE0}</a:tableStyleId>
              </a:tblPr>
              <a:tblGrid>
                <a:gridCol w="1357843">
                  <a:extLst>
                    <a:ext uri="{9D8B030D-6E8A-4147-A177-3AD203B41FA5}">
                      <a16:colId xmlns:a16="http://schemas.microsoft.com/office/drawing/2014/main" val="3932349164"/>
                    </a:ext>
                  </a:extLst>
                </a:gridCol>
                <a:gridCol w="945753">
                  <a:extLst>
                    <a:ext uri="{9D8B030D-6E8A-4147-A177-3AD203B41FA5}">
                      <a16:colId xmlns:a16="http://schemas.microsoft.com/office/drawing/2014/main" val="3627586090"/>
                    </a:ext>
                  </a:extLst>
                </a:gridCol>
              </a:tblGrid>
              <a:tr h="370840">
                <a:tc>
                  <a:txBody>
                    <a:bodyPr/>
                    <a:lstStyle/>
                    <a:p>
                      <a:r>
                        <a:rPr lang="en-US" dirty="0"/>
                        <a:t>CTM loss (%)</a:t>
                      </a:r>
                      <a:endParaRPr lang="en-CH" dirty="0"/>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lang="en-US" dirty="0"/>
                        <a:t>-2.6 ± 0.1</a:t>
                      </a:r>
                      <a:endParaRPr lang="en-CH" dirty="0"/>
                    </a:p>
                  </a:txBody>
                  <a:tcP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7540231"/>
                  </a:ext>
                </a:extLst>
              </a:tr>
            </a:tbl>
          </a:graphicData>
        </a:graphic>
      </p:graphicFrame>
      <p:pic>
        <p:nvPicPr>
          <p:cNvPr id="1026" name="Picture 2">
            <a:extLst>
              <a:ext uri="{FF2B5EF4-FFF2-40B4-BE49-F238E27FC236}">
                <a16:creationId xmlns:a16="http://schemas.microsoft.com/office/drawing/2014/main" id="{C8EBA186-ABFD-20CF-02E0-CC717DA46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10" t="15033" r="33457" b="37817"/>
          <a:stretch/>
        </p:blipFill>
        <p:spPr bwMode="auto">
          <a:xfrm>
            <a:off x="1108942" y="2778279"/>
            <a:ext cx="1469099" cy="13951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C8F001D-F88C-B515-14C3-62E842989E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05" t="16226" r="36786" b="36623"/>
          <a:stretch/>
        </p:blipFill>
        <p:spPr bwMode="auto">
          <a:xfrm>
            <a:off x="2691783" y="2778280"/>
            <a:ext cx="1472135" cy="13951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A00123-25B3-95D5-4A88-3658CB75A8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121" t="13482" r="27533" b="39368"/>
          <a:stretch/>
        </p:blipFill>
        <p:spPr bwMode="auto">
          <a:xfrm>
            <a:off x="5037351" y="2778279"/>
            <a:ext cx="1465867" cy="13952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3337770-AF6B-CF0A-F57A-3F1F30F31F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807" t="16813" r="37761" b="36037"/>
          <a:stretch/>
        </p:blipFill>
        <p:spPr bwMode="auto">
          <a:xfrm>
            <a:off x="6613603" y="2778279"/>
            <a:ext cx="1469239" cy="139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655707-87B7-D2D6-D598-D0D0B823EE03}"/>
              </a:ext>
            </a:extLst>
          </p:cNvPr>
          <p:cNvSpPr>
            <a:spLocks noGrp="1"/>
          </p:cNvSpPr>
          <p:nvPr>
            <p:ph idx="1"/>
          </p:nvPr>
        </p:nvSpPr>
        <p:spPr>
          <a:xfrm>
            <a:off x="1206500" y="1239528"/>
            <a:ext cx="10301817" cy="3759192"/>
          </a:xfrm>
        </p:spPr>
        <p:txBody>
          <a:bodyPr/>
          <a:lstStyle/>
          <a:p>
            <a:pPr>
              <a:lnSpc>
                <a:spcPct val="150000"/>
              </a:lnSpc>
            </a:pPr>
            <a:r>
              <a:rPr lang="en-US" dirty="0"/>
              <a:t>PPGF8 polymeric HC selected for the core</a:t>
            </a:r>
          </a:p>
          <a:p>
            <a:pPr>
              <a:lnSpc>
                <a:spcPct val="150000"/>
              </a:lnSpc>
            </a:pPr>
            <a:endParaRPr lang="en-US" dirty="0"/>
          </a:p>
          <a:p>
            <a:pPr marL="0" indent="0">
              <a:lnSpc>
                <a:spcPct val="150000"/>
              </a:lnSpc>
              <a:buNone/>
            </a:pPr>
            <a:endParaRPr lang="en-US" dirty="0"/>
          </a:p>
          <a:p>
            <a:pPr>
              <a:lnSpc>
                <a:spcPct val="150000"/>
              </a:lnSpc>
            </a:pPr>
            <a:r>
              <a:rPr lang="en-US" dirty="0"/>
              <a:t>FR1 decreases by 30% the flame height of encapsulant </a:t>
            </a:r>
          </a:p>
          <a:p>
            <a:pPr>
              <a:lnSpc>
                <a:spcPct val="150000"/>
              </a:lnSpc>
            </a:pPr>
            <a:endParaRPr lang="en-US" dirty="0"/>
          </a:p>
          <a:p>
            <a:pPr>
              <a:lnSpc>
                <a:spcPct val="150000"/>
              </a:lnSpc>
            </a:pPr>
            <a:endParaRPr lang="en-US" dirty="0"/>
          </a:p>
          <a:p>
            <a:pPr>
              <a:lnSpc>
                <a:spcPct val="150000"/>
              </a:lnSpc>
            </a:pPr>
            <a:r>
              <a:rPr lang="en-US" dirty="0"/>
              <a:t>FR1 implementation at the module level improved resistance towards ignition</a:t>
            </a:r>
          </a:p>
        </p:txBody>
      </p:sp>
      <p:sp>
        <p:nvSpPr>
          <p:cNvPr id="3" name="Title 2">
            <a:extLst>
              <a:ext uri="{FF2B5EF4-FFF2-40B4-BE49-F238E27FC236}">
                <a16:creationId xmlns:a16="http://schemas.microsoft.com/office/drawing/2014/main" id="{1C6B9296-0E0E-0C0D-EBB2-560D91FC35E9}"/>
              </a:ext>
            </a:extLst>
          </p:cNvPr>
          <p:cNvSpPr>
            <a:spLocks noGrp="1"/>
          </p:cNvSpPr>
          <p:nvPr>
            <p:ph type="title"/>
          </p:nvPr>
        </p:nvSpPr>
        <p:spPr/>
        <p:txBody>
          <a:bodyPr/>
          <a:lstStyle/>
          <a:p>
            <a:r>
              <a:rPr lang="en-US" dirty="0"/>
              <a:t>Conclusion</a:t>
            </a:r>
            <a:endParaRPr lang="en-CH" dirty="0"/>
          </a:p>
        </p:txBody>
      </p:sp>
      <p:sp>
        <p:nvSpPr>
          <p:cNvPr id="4" name="Date Placeholder 3">
            <a:extLst>
              <a:ext uri="{FF2B5EF4-FFF2-40B4-BE49-F238E27FC236}">
                <a16:creationId xmlns:a16="http://schemas.microsoft.com/office/drawing/2014/main" id="{3F05E774-EA0E-3F10-55C3-6572B16340E2}"/>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7B403B22-59FA-A545-7609-1F276B531762}"/>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14A9AE12-DDF6-E75F-3F57-C03458A1E4AB}"/>
              </a:ext>
            </a:extLst>
          </p:cNvPr>
          <p:cNvSpPr>
            <a:spLocks noGrp="1"/>
          </p:cNvSpPr>
          <p:nvPr>
            <p:ph type="sldNum" sz="quarter" idx="12"/>
          </p:nvPr>
        </p:nvSpPr>
        <p:spPr/>
        <p:txBody>
          <a:bodyPr/>
          <a:lstStyle/>
          <a:p>
            <a:fld id="{E1E1CD7C-2161-7D43-862E-CE4C333CD873}" type="slidenum">
              <a:rPr lang="fr-FR" smtClean="0"/>
              <a:pPr/>
              <a:t>22</a:t>
            </a:fld>
            <a:endParaRPr lang="fr-FR" dirty="0"/>
          </a:p>
        </p:txBody>
      </p:sp>
      <p:pic>
        <p:nvPicPr>
          <p:cNvPr id="7" name="Picture 6">
            <a:extLst>
              <a:ext uri="{FF2B5EF4-FFF2-40B4-BE49-F238E27FC236}">
                <a16:creationId xmlns:a16="http://schemas.microsoft.com/office/drawing/2014/main" id="{C0A2A092-9BC2-93B0-CC3A-7E63B751A2F4}"/>
              </a:ext>
            </a:extLst>
          </p:cNvPr>
          <p:cNvPicPr>
            <a:picLocks noChangeAspect="1"/>
          </p:cNvPicPr>
          <p:nvPr/>
        </p:nvPicPr>
        <p:blipFill>
          <a:blip r:embed="rId2"/>
          <a:stretch>
            <a:fillRect/>
          </a:stretch>
        </p:blipFill>
        <p:spPr>
          <a:xfrm>
            <a:off x="6806910" y="174711"/>
            <a:ext cx="584672" cy="2583730"/>
          </a:xfrm>
          <a:prstGeom prst="rect">
            <a:avLst/>
          </a:prstGeom>
        </p:spPr>
      </p:pic>
      <p:grpSp>
        <p:nvGrpSpPr>
          <p:cNvPr id="8" name="Group 7">
            <a:extLst>
              <a:ext uri="{FF2B5EF4-FFF2-40B4-BE49-F238E27FC236}">
                <a16:creationId xmlns:a16="http://schemas.microsoft.com/office/drawing/2014/main" id="{B9CA832D-DD26-26EC-99D8-05D811F4693C}"/>
              </a:ext>
            </a:extLst>
          </p:cNvPr>
          <p:cNvGrpSpPr/>
          <p:nvPr/>
        </p:nvGrpSpPr>
        <p:grpSpPr>
          <a:xfrm>
            <a:off x="8178535" y="1466576"/>
            <a:ext cx="1456001" cy="2588445"/>
            <a:chOff x="8387513" y="654954"/>
            <a:chExt cx="3120803" cy="5548092"/>
          </a:xfrm>
        </p:grpSpPr>
        <p:pic>
          <p:nvPicPr>
            <p:cNvPr id="9" name="Picture 8" descr="A piece of paper on a ceiling&#10;&#10;Description automatically generated">
              <a:extLst>
                <a:ext uri="{FF2B5EF4-FFF2-40B4-BE49-F238E27FC236}">
                  <a16:creationId xmlns:a16="http://schemas.microsoft.com/office/drawing/2014/main" id="{0DD15455-8B97-E87A-B6B6-1E06228C6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73868" y="1868599"/>
              <a:ext cx="5548092" cy="3120802"/>
            </a:xfrm>
            <a:prstGeom prst="rect">
              <a:avLst/>
            </a:prstGeom>
          </p:spPr>
        </p:pic>
        <p:pic>
          <p:nvPicPr>
            <p:cNvPr id="10" name="Picture 9" descr="A flame on a metal surface&#10;&#10;Description automatically generated">
              <a:extLst>
                <a:ext uri="{FF2B5EF4-FFF2-40B4-BE49-F238E27FC236}">
                  <a16:creationId xmlns:a16="http://schemas.microsoft.com/office/drawing/2014/main" id="{26C5CE15-ECB6-F761-8879-A68F89D2C63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rot="5400000">
              <a:off x="7173869" y="1868599"/>
              <a:ext cx="5548092" cy="3120802"/>
            </a:xfrm>
            <a:prstGeom prst="rect">
              <a:avLst/>
            </a:prstGeom>
          </p:spPr>
        </p:pic>
      </p:grpSp>
      <p:pic>
        <p:nvPicPr>
          <p:cNvPr id="12" name="Picture 11" descr="A close-up of a black wall&#10;&#10;Description automatically generated">
            <a:extLst>
              <a:ext uri="{FF2B5EF4-FFF2-40B4-BE49-F238E27FC236}">
                <a16:creationId xmlns:a16="http://schemas.microsoft.com/office/drawing/2014/main" id="{58976279-3BF0-4881-01C1-4093D7440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486094" y="4443653"/>
            <a:ext cx="2588445" cy="1456001"/>
          </a:xfrm>
          <a:prstGeom prst="rect">
            <a:avLst/>
          </a:prstGeom>
        </p:spPr>
      </p:pic>
    </p:spTree>
    <p:extLst>
      <p:ext uri="{BB962C8B-B14F-4D97-AF65-F5344CB8AC3E}">
        <p14:creationId xmlns:p14="http://schemas.microsoft.com/office/powerpoint/2010/main" val="92231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008B84-D27A-3100-1350-CEA3CE84349D}"/>
              </a:ext>
            </a:extLst>
          </p:cNvPr>
          <p:cNvSpPr>
            <a:spLocks noGrp="1"/>
          </p:cNvSpPr>
          <p:nvPr>
            <p:ph idx="1"/>
          </p:nvPr>
        </p:nvSpPr>
        <p:spPr/>
        <p:txBody>
          <a:bodyPr/>
          <a:lstStyle/>
          <a:p>
            <a:r>
              <a:rPr lang="en-US" dirty="0"/>
              <a:t>In-house instrument improvement</a:t>
            </a:r>
          </a:p>
          <a:p>
            <a:endParaRPr lang="en-US" dirty="0"/>
          </a:p>
          <a:p>
            <a:r>
              <a:rPr lang="en-US" dirty="0"/>
              <a:t>1</a:t>
            </a:r>
            <a:r>
              <a:rPr lang="en-US" baseline="30000" dirty="0"/>
              <a:t>st</a:t>
            </a:r>
            <a:r>
              <a:rPr lang="en-US" dirty="0"/>
              <a:t> round of FR test </a:t>
            </a:r>
            <a:r>
              <a:rPr lang="en-US" dirty="0">
                <a:sym typeface="Wingdings" panose="05000000000000000000" pitchFamily="2" charset="2"/>
              </a:rPr>
              <a:t> much more to come!</a:t>
            </a:r>
          </a:p>
          <a:p>
            <a:endParaRPr lang="en-US" dirty="0">
              <a:sym typeface="Wingdings" panose="05000000000000000000" pitchFamily="2" charset="2"/>
            </a:endParaRPr>
          </a:p>
          <a:p>
            <a:r>
              <a:rPr lang="en-US" dirty="0">
                <a:sym typeface="Wingdings" panose="05000000000000000000" pitchFamily="2" charset="2"/>
              </a:rPr>
              <a:t>Test FR encapsulant mechanical properties</a:t>
            </a:r>
          </a:p>
          <a:p>
            <a:endParaRPr lang="en-US" dirty="0">
              <a:sym typeface="Wingdings" panose="05000000000000000000" pitchFamily="2" charset="2"/>
            </a:endParaRPr>
          </a:p>
        </p:txBody>
      </p:sp>
      <p:sp>
        <p:nvSpPr>
          <p:cNvPr id="3" name="Title 2">
            <a:extLst>
              <a:ext uri="{FF2B5EF4-FFF2-40B4-BE49-F238E27FC236}">
                <a16:creationId xmlns:a16="http://schemas.microsoft.com/office/drawing/2014/main" id="{C16709BD-6ECD-1016-ED5C-DB8392800F30}"/>
              </a:ext>
            </a:extLst>
          </p:cNvPr>
          <p:cNvSpPr>
            <a:spLocks noGrp="1"/>
          </p:cNvSpPr>
          <p:nvPr>
            <p:ph type="title"/>
          </p:nvPr>
        </p:nvSpPr>
        <p:spPr/>
        <p:txBody>
          <a:bodyPr/>
          <a:lstStyle/>
          <a:p>
            <a:r>
              <a:rPr lang="en-US" dirty="0"/>
              <a:t>Future works</a:t>
            </a:r>
            <a:endParaRPr lang="en-CH" dirty="0"/>
          </a:p>
        </p:txBody>
      </p:sp>
      <p:sp>
        <p:nvSpPr>
          <p:cNvPr id="4" name="Date Placeholder 3">
            <a:extLst>
              <a:ext uri="{FF2B5EF4-FFF2-40B4-BE49-F238E27FC236}">
                <a16:creationId xmlns:a16="http://schemas.microsoft.com/office/drawing/2014/main" id="{0DC7A454-22BC-17EC-6236-707C2CD33ABE}"/>
              </a:ext>
            </a:extLst>
          </p:cNvPr>
          <p:cNvSpPr>
            <a:spLocks noGrp="1"/>
          </p:cNvSpPr>
          <p:nvPr>
            <p:ph type="dt" sz="half" idx="10"/>
          </p:nvPr>
        </p:nvSpPr>
        <p:spPr/>
        <p:txBody>
          <a:bodyPr/>
          <a:lstStyle/>
          <a:p>
            <a:r>
              <a:rPr lang="fr-CH" dirty="0"/>
              <a:t>SOPHIA Workshop</a:t>
            </a:r>
            <a:endParaRPr lang="fr-FR" dirty="0"/>
          </a:p>
        </p:txBody>
      </p:sp>
      <p:sp>
        <p:nvSpPr>
          <p:cNvPr id="5" name="Footer Placeholder 4">
            <a:extLst>
              <a:ext uri="{FF2B5EF4-FFF2-40B4-BE49-F238E27FC236}">
                <a16:creationId xmlns:a16="http://schemas.microsoft.com/office/drawing/2014/main" id="{A99610B0-98E3-CCDF-2666-5B281650F2CE}"/>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9A06AAB9-F3F9-BEB5-E19D-7515F978EE88}"/>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Tree>
    <p:extLst>
      <p:ext uri="{BB962C8B-B14F-4D97-AF65-F5344CB8AC3E}">
        <p14:creationId xmlns:p14="http://schemas.microsoft.com/office/powerpoint/2010/main" val="4012547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10">
            <a:extLst>
              <a:ext uri="{FF2B5EF4-FFF2-40B4-BE49-F238E27FC236}">
                <a16:creationId xmlns:a16="http://schemas.microsoft.com/office/drawing/2014/main" id="{849D6D6E-6CFD-D65C-DE94-FC997A08914E}"/>
              </a:ext>
            </a:extLst>
          </p:cNvPr>
          <p:cNvPicPr>
            <a:picLocks noGrp="1"/>
          </p:cNvPicPr>
          <p:nvPr>
            <p:ph type="pic" sz="quarter" idx="10"/>
          </p:nvPr>
        </p:nvPicPr>
        <p:blipFill>
          <a:blip r:embed="rId2" cstate="print"/>
          <a:srcRect l="7" r="7"/>
          <a:stretch>
            <a:fillRect/>
          </a:stretch>
        </p:blipFill>
        <p:spPr>
          <a:xfrm>
            <a:off x="1776413" y="0"/>
            <a:ext cx="10415587" cy="6597650"/>
          </a:xfrm>
          <a:prstGeom prst="rect">
            <a:avLst/>
          </a:prstGeom>
        </p:spPr>
      </p:pic>
      <p:sp>
        <p:nvSpPr>
          <p:cNvPr id="7" name="Title 6">
            <a:extLst>
              <a:ext uri="{FF2B5EF4-FFF2-40B4-BE49-F238E27FC236}">
                <a16:creationId xmlns:a16="http://schemas.microsoft.com/office/drawing/2014/main" id="{93717AF2-D426-57B3-73BC-34FF1FF79975}"/>
              </a:ext>
            </a:extLst>
          </p:cNvPr>
          <p:cNvSpPr>
            <a:spLocks noGrp="1"/>
          </p:cNvSpPr>
          <p:nvPr>
            <p:ph type="ctrTitle"/>
          </p:nvPr>
        </p:nvSpPr>
        <p:spPr/>
        <p:txBody>
          <a:bodyPr/>
          <a:lstStyle/>
          <a:p>
            <a:pPr algn="ctr"/>
            <a:r>
              <a:rPr lang="en-US" dirty="0"/>
              <a:t>Thank you!</a:t>
            </a:r>
            <a:endParaRPr lang="en-CH" dirty="0"/>
          </a:p>
        </p:txBody>
      </p:sp>
      <p:sp>
        <p:nvSpPr>
          <p:cNvPr id="8" name="Subtitle 7">
            <a:extLst>
              <a:ext uri="{FF2B5EF4-FFF2-40B4-BE49-F238E27FC236}">
                <a16:creationId xmlns:a16="http://schemas.microsoft.com/office/drawing/2014/main" id="{D92B1FEF-CDB9-852E-B345-FCDE6BA4DB2A}"/>
              </a:ext>
            </a:extLst>
          </p:cNvPr>
          <p:cNvSpPr>
            <a:spLocks noGrp="1"/>
          </p:cNvSpPr>
          <p:nvPr>
            <p:ph type="subTitle" idx="1"/>
          </p:nvPr>
        </p:nvSpPr>
        <p:spPr/>
        <p:txBody>
          <a:bodyPr>
            <a:normAutofit/>
          </a:bodyPr>
          <a:lstStyle/>
          <a:p>
            <a:r>
              <a:rPr lang="en-US" sz="2400" dirty="0"/>
              <a:t>Any questions?</a:t>
            </a:r>
            <a:endParaRPr lang="en-CH" sz="2400" dirty="0"/>
          </a:p>
        </p:txBody>
      </p:sp>
      <p:sp>
        <p:nvSpPr>
          <p:cNvPr id="4" name="Date Placeholder 3">
            <a:extLst>
              <a:ext uri="{FF2B5EF4-FFF2-40B4-BE49-F238E27FC236}">
                <a16:creationId xmlns:a16="http://schemas.microsoft.com/office/drawing/2014/main" id="{29D8258F-9C5D-3715-F49B-2D8997C34622}"/>
              </a:ext>
            </a:extLst>
          </p:cNvPr>
          <p:cNvSpPr>
            <a:spLocks noGrp="1"/>
          </p:cNvSpPr>
          <p:nvPr>
            <p:ph type="dt" sz="half" idx="4294967295"/>
          </p:nvPr>
        </p:nvSpPr>
        <p:spPr>
          <a:xfrm rot="16200000">
            <a:off x="0" y="3705225"/>
            <a:ext cx="4454525" cy="1214438"/>
          </a:xfrm>
        </p:spPr>
        <p:txBody>
          <a:bodyPr/>
          <a:lstStyle/>
          <a:p>
            <a:r>
              <a:rPr lang="fr-CH"/>
              <a:t>SOPHIA Workshop</a:t>
            </a:r>
            <a:endParaRPr lang="fr-FR" dirty="0"/>
          </a:p>
        </p:txBody>
      </p:sp>
      <p:sp>
        <p:nvSpPr>
          <p:cNvPr id="6" name="Slide Number Placeholder 5">
            <a:extLst>
              <a:ext uri="{FF2B5EF4-FFF2-40B4-BE49-F238E27FC236}">
                <a16:creationId xmlns:a16="http://schemas.microsoft.com/office/drawing/2014/main" id="{14A79E9B-CE98-FBD4-7414-3215646924AE}"/>
              </a:ext>
            </a:extLst>
          </p:cNvPr>
          <p:cNvSpPr>
            <a:spLocks noGrp="1"/>
          </p:cNvSpPr>
          <p:nvPr>
            <p:ph type="sldNum" sz="quarter" idx="4294967295"/>
          </p:nvPr>
        </p:nvSpPr>
        <p:spPr>
          <a:xfrm>
            <a:off x="11507788" y="260350"/>
            <a:ext cx="684212" cy="217488"/>
          </a:xfrm>
        </p:spPr>
        <p:txBody>
          <a:bodyPr/>
          <a:lstStyle/>
          <a:p>
            <a:fld id="{E1E1CD7C-2161-7D43-862E-CE4C333CD873}" type="slidenum">
              <a:rPr lang="fr-FR" smtClean="0"/>
              <a:pPr/>
              <a:t>24</a:t>
            </a:fld>
            <a:endParaRPr lang="fr-FR" dirty="0"/>
          </a:p>
        </p:txBody>
      </p:sp>
      <p:sp>
        <p:nvSpPr>
          <p:cNvPr id="14" name="Date Placeholder 4">
            <a:extLst>
              <a:ext uri="{FF2B5EF4-FFF2-40B4-BE49-F238E27FC236}">
                <a16:creationId xmlns:a16="http://schemas.microsoft.com/office/drawing/2014/main" id="{0FC2C9F9-33C6-655C-7ED0-7683194F6BCC}"/>
              </a:ext>
            </a:extLst>
          </p:cNvPr>
          <p:cNvSpPr txBox="1">
            <a:spLocks/>
          </p:cNvSpPr>
          <p:nvPr/>
        </p:nvSpPr>
        <p:spPr>
          <a:xfrm rot="16200000">
            <a:off x="-1615282" y="3716603"/>
            <a:ext cx="4454525" cy="1214438"/>
          </a:xfrm>
          <a:prstGeom prst="rect">
            <a:avLst/>
          </a:prstGeom>
        </p:spPr>
        <p:txBody>
          <a:bodyPr vert="horz" lIns="91440" tIns="45720" rIns="91440" bIns="45720" rtlCol="0" anchor="ctr"/>
          <a:lstStyle>
            <a:defPPr>
              <a:defRPr lang="en-CH"/>
            </a:defPPr>
            <a:lvl1pPr marL="0" algn="l" defTabSz="914400" rtl="0" eaLnBrk="1" latinLnBrk="0" hangingPunct="1">
              <a:defRPr sz="933" kern="1200">
                <a:solidFill>
                  <a:schemeClr val="accent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a:t>SOPHIA Workshop</a:t>
            </a:r>
            <a:endParaRPr lang="fr-FR" dirty="0"/>
          </a:p>
        </p:txBody>
      </p:sp>
    </p:spTree>
    <p:extLst>
      <p:ext uri="{BB962C8B-B14F-4D97-AF65-F5344CB8AC3E}">
        <p14:creationId xmlns:p14="http://schemas.microsoft.com/office/powerpoint/2010/main" val="1107532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CD8E4-D9F9-4236-97E0-0095F33EECBF}"/>
              </a:ext>
            </a:extLst>
          </p:cNvPr>
          <p:cNvSpPr>
            <a:spLocks noGrp="1"/>
          </p:cNvSpPr>
          <p:nvPr>
            <p:ph type="title"/>
          </p:nvPr>
        </p:nvSpPr>
        <p:spPr/>
        <p:txBody>
          <a:bodyPr/>
          <a:lstStyle/>
          <a:p>
            <a:r>
              <a:rPr lang="en-US" dirty="0"/>
              <a:t>Acknowledgment</a:t>
            </a:r>
            <a:endParaRPr lang="en-CH" dirty="0"/>
          </a:p>
        </p:txBody>
      </p:sp>
      <p:sp>
        <p:nvSpPr>
          <p:cNvPr id="4" name="Date Placeholder 3">
            <a:extLst>
              <a:ext uri="{FF2B5EF4-FFF2-40B4-BE49-F238E27FC236}">
                <a16:creationId xmlns:a16="http://schemas.microsoft.com/office/drawing/2014/main" id="{4048393C-2EBE-8BAA-5408-BA591B205BC9}"/>
              </a:ext>
            </a:extLst>
          </p:cNvPr>
          <p:cNvSpPr>
            <a:spLocks noGrp="1"/>
          </p:cNvSpPr>
          <p:nvPr>
            <p:ph type="dt" sz="half" idx="10"/>
          </p:nvPr>
        </p:nvSpPr>
        <p:spPr/>
        <p:txBody>
          <a:bodyPr/>
          <a:lstStyle/>
          <a:p>
            <a:r>
              <a:rPr lang="fr-CH"/>
              <a:t>SOPHIA Workshop</a:t>
            </a:r>
            <a:endParaRPr lang="fr-FR" dirty="0"/>
          </a:p>
        </p:txBody>
      </p:sp>
      <p:pic>
        <p:nvPicPr>
          <p:cNvPr id="20" name="Picture 19" descr="A logo of a company&#10;&#10;Description automatically generated">
            <a:extLst>
              <a:ext uri="{FF2B5EF4-FFF2-40B4-BE49-F238E27FC236}">
                <a16:creationId xmlns:a16="http://schemas.microsoft.com/office/drawing/2014/main" id="{ACABA4BC-39FD-CEB3-41E0-4A15AA35F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7472" y="978508"/>
            <a:ext cx="3562687" cy="2144530"/>
          </a:xfrm>
          <a:prstGeom prst="rect">
            <a:avLst/>
          </a:prstGeom>
        </p:spPr>
      </p:pic>
      <p:sp>
        <p:nvSpPr>
          <p:cNvPr id="5" name="Footer Placeholder 4">
            <a:extLst>
              <a:ext uri="{FF2B5EF4-FFF2-40B4-BE49-F238E27FC236}">
                <a16:creationId xmlns:a16="http://schemas.microsoft.com/office/drawing/2014/main" id="{543B33B7-B7E0-A445-C5DD-AD4F73E9C9F5}"/>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5EA10301-C7F2-8B71-6DDC-43B04A830EEE}"/>
              </a:ext>
            </a:extLst>
          </p:cNvPr>
          <p:cNvSpPr>
            <a:spLocks noGrp="1"/>
          </p:cNvSpPr>
          <p:nvPr>
            <p:ph type="sldNum" sz="quarter" idx="12"/>
          </p:nvPr>
        </p:nvSpPr>
        <p:spPr/>
        <p:txBody>
          <a:bodyPr/>
          <a:lstStyle/>
          <a:p>
            <a:fld id="{E1E1CD7C-2161-7D43-862E-CE4C333CD873}" type="slidenum">
              <a:rPr lang="fr-FR" smtClean="0"/>
              <a:pPr/>
              <a:t>25</a:t>
            </a:fld>
            <a:endParaRPr lang="fr-FR" dirty="0"/>
          </a:p>
        </p:txBody>
      </p:sp>
      <p:pic>
        <p:nvPicPr>
          <p:cNvPr id="7" name="Picture 6">
            <a:extLst>
              <a:ext uri="{FF2B5EF4-FFF2-40B4-BE49-F238E27FC236}">
                <a16:creationId xmlns:a16="http://schemas.microsoft.com/office/drawing/2014/main" id="{C7C23369-204B-934E-926D-0903C6FFBFD5}"/>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162709" y="5015998"/>
            <a:ext cx="1873445" cy="1252084"/>
          </a:xfrm>
          <a:prstGeom prst="rect">
            <a:avLst/>
          </a:prstGeom>
          <a:noFill/>
          <a:ln w="9525">
            <a:noFill/>
            <a:miter lim="800000"/>
            <a:headEnd/>
            <a:tailEnd/>
          </a:ln>
        </p:spPr>
      </p:pic>
      <p:sp>
        <p:nvSpPr>
          <p:cNvPr id="8" name="Rechteck 10">
            <a:extLst>
              <a:ext uri="{FF2B5EF4-FFF2-40B4-BE49-F238E27FC236}">
                <a16:creationId xmlns:a16="http://schemas.microsoft.com/office/drawing/2014/main" id="{B7DAFFB1-271E-A34C-9410-AC27EEE21FEB}"/>
              </a:ext>
            </a:extLst>
          </p:cNvPr>
          <p:cNvSpPr/>
          <p:nvPr/>
        </p:nvSpPr>
        <p:spPr>
          <a:xfrm>
            <a:off x="3036153" y="4990141"/>
            <a:ext cx="4965783" cy="1323439"/>
          </a:xfrm>
          <a:prstGeom prst="rect">
            <a:avLst/>
          </a:prstGeom>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base"/>
            <a:r>
              <a:rPr lang="en-US" sz="1000" dirty="0">
                <a:solidFill>
                  <a:srgbClr val="151A74"/>
                </a:solidFill>
                <a:latin typeface="Century Gothic" panose="020B0502020202020204" pitchFamily="34" charset="0"/>
              </a:rPr>
              <a:t>F</a:t>
            </a:r>
            <a:r>
              <a:rPr lang="en-US" sz="1000" b="0" i="0" u="none" strike="noStrike" dirty="0">
                <a:solidFill>
                  <a:srgbClr val="151A74"/>
                </a:solidFill>
                <a:effectLst/>
                <a:latin typeface="Century Gothic" panose="020B0502020202020204" pitchFamily="34" charset="0"/>
              </a:rPr>
              <a:t>unded in part by DELIGHT project (SOLAR-ERA.NET). This work has received funding by the European Union and by the Swiss State Secretariat for Education, Research and Innovation (SERI) under grant agreements 101136094 (SPHINX project) and 101136112 (INCREASE project).Views and opinions expressed are however those of the author(s) only and do not necessarily reflect those of the </a:t>
            </a:r>
            <a:br>
              <a:rPr lang="en-US" sz="1000" b="0" i="0" u="none" strike="noStrike" dirty="0">
                <a:solidFill>
                  <a:srgbClr val="151A74"/>
                </a:solidFill>
                <a:effectLst/>
                <a:latin typeface="Century Gothic" panose="020B0502020202020204" pitchFamily="34" charset="0"/>
              </a:rPr>
            </a:br>
            <a:r>
              <a:rPr lang="en-US" sz="1000" b="0" i="0" u="none" strike="noStrike" dirty="0">
                <a:solidFill>
                  <a:srgbClr val="151A74"/>
                </a:solidFill>
                <a:effectLst/>
                <a:latin typeface="Century Gothic" panose="020B0502020202020204" pitchFamily="34" charset="0"/>
              </a:rPr>
              <a:t>European Union. Neither the European Union nor the granting authority can be held responsible for them.</a:t>
            </a:r>
            <a:r>
              <a:rPr lang="de-DE" sz="1000" b="0" i="0" dirty="0">
                <a:solidFill>
                  <a:srgbClr val="151A74"/>
                </a:solidFill>
                <a:effectLst/>
                <a:latin typeface="Century Gothic" panose="020B0502020202020204" pitchFamily="34" charset="0"/>
              </a:rPr>
              <a:t>​</a:t>
            </a:r>
            <a:endParaRPr lang="de-DE" sz="1000" b="0" i="0" dirty="0">
              <a:solidFill>
                <a:srgbClr val="281E19"/>
              </a:solidFill>
              <a:effectLst/>
              <a:latin typeface="Segoe UI" panose="020B0502040204020203" pitchFamily="34" charset="0"/>
            </a:endParaRPr>
          </a:p>
        </p:txBody>
      </p:sp>
      <p:pic>
        <p:nvPicPr>
          <p:cNvPr id="9" name="Graphic 8">
            <a:extLst>
              <a:ext uri="{FF2B5EF4-FFF2-40B4-BE49-F238E27FC236}">
                <a16:creationId xmlns:a16="http://schemas.microsoft.com/office/drawing/2014/main" id="{7B03E876-0A5D-EE18-8A5F-60A256A574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35869" y="4135434"/>
            <a:ext cx="3015697" cy="2132648"/>
          </a:xfrm>
          <a:prstGeom prst="rect">
            <a:avLst/>
          </a:prstGeom>
        </p:spPr>
      </p:pic>
      <p:pic>
        <p:nvPicPr>
          <p:cNvPr id="16" name="Picture 15">
            <a:extLst>
              <a:ext uri="{FF2B5EF4-FFF2-40B4-BE49-F238E27FC236}">
                <a16:creationId xmlns:a16="http://schemas.microsoft.com/office/drawing/2014/main" id="{E8C8A73F-9273-7E2F-27A6-DB7CC8DDDEE7}"/>
              </a:ext>
            </a:extLst>
          </p:cNvPr>
          <p:cNvPicPr>
            <a:picLocks noChangeAspect="1"/>
          </p:cNvPicPr>
          <p:nvPr/>
        </p:nvPicPr>
        <p:blipFill>
          <a:blip r:embed="rId6"/>
          <a:stretch>
            <a:fillRect/>
          </a:stretch>
        </p:blipFill>
        <p:spPr>
          <a:xfrm>
            <a:off x="280210" y="2164751"/>
            <a:ext cx="4240715" cy="1252084"/>
          </a:xfrm>
          <a:prstGeom prst="rect">
            <a:avLst/>
          </a:prstGeom>
        </p:spPr>
      </p:pic>
      <p:pic>
        <p:nvPicPr>
          <p:cNvPr id="18" name="Graphic 17">
            <a:extLst>
              <a:ext uri="{FF2B5EF4-FFF2-40B4-BE49-F238E27FC236}">
                <a16:creationId xmlns:a16="http://schemas.microsoft.com/office/drawing/2014/main" id="{5C4A9DFE-FE5F-8EA9-B87E-E767ABD424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58144" y="1097405"/>
            <a:ext cx="4455267" cy="3148318"/>
          </a:xfrm>
          <a:prstGeom prst="rect">
            <a:avLst/>
          </a:prstGeom>
        </p:spPr>
      </p:pic>
      <p:sp>
        <p:nvSpPr>
          <p:cNvPr id="12" name="TextBox 11">
            <a:extLst>
              <a:ext uri="{FF2B5EF4-FFF2-40B4-BE49-F238E27FC236}">
                <a16:creationId xmlns:a16="http://schemas.microsoft.com/office/drawing/2014/main" id="{A9149560-8435-342D-60B2-2AC3229F6C0F}"/>
              </a:ext>
            </a:extLst>
          </p:cNvPr>
          <p:cNvSpPr txBox="1"/>
          <p:nvPr/>
        </p:nvSpPr>
        <p:spPr>
          <a:xfrm>
            <a:off x="3996057" y="3464902"/>
            <a:ext cx="3562687" cy="646331"/>
          </a:xfrm>
          <a:prstGeom prst="rect">
            <a:avLst/>
          </a:prstGeom>
          <a:noFill/>
        </p:spPr>
        <p:txBody>
          <a:bodyPr wrap="square" rtlCol="0">
            <a:spAutoFit/>
          </a:bodyPr>
          <a:lstStyle/>
          <a:p>
            <a:pPr algn="ctr"/>
            <a:r>
              <a:rPr lang="en-US" sz="3600" dirty="0">
                <a:latin typeface="+mj-lt"/>
              </a:rPr>
              <a:t>DELIGHT </a:t>
            </a:r>
            <a:endParaRPr lang="en-CH" sz="3600" dirty="0">
              <a:latin typeface="+mj-lt"/>
            </a:endParaRPr>
          </a:p>
        </p:txBody>
      </p:sp>
    </p:spTree>
    <p:extLst>
      <p:ext uri="{BB962C8B-B14F-4D97-AF65-F5344CB8AC3E}">
        <p14:creationId xmlns:p14="http://schemas.microsoft.com/office/powerpoint/2010/main" val="318580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C39CDE-E1C5-49B1-6BFC-86415E334C7A}"/>
              </a:ext>
            </a:extLst>
          </p:cNvPr>
          <p:cNvSpPr>
            <a:spLocks noGrp="1"/>
          </p:cNvSpPr>
          <p:nvPr>
            <p:ph idx="1"/>
          </p:nvPr>
        </p:nvSpPr>
        <p:spPr>
          <a:xfrm>
            <a:off x="1206500" y="1171152"/>
            <a:ext cx="10301817" cy="1287376"/>
          </a:xfrm>
        </p:spPr>
        <p:txBody>
          <a:bodyPr/>
          <a:lstStyle/>
          <a:p>
            <a:r>
              <a:rPr lang="en-US" dirty="0"/>
              <a:t>Building integrated PV (BIPV): increase acceptance of PV in buildings</a:t>
            </a:r>
            <a:endParaRPr lang="en-CH" dirty="0"/>
          </a:p>
        </p:txBody>
      </p:sp>
      <p:sp>
        <p:nvSpPr>
          <p:cNvPr id="3" name="Title 2">
            <a:extLst>
              <a:ext uri="{FF2B5EF4-FFF2-40B4-BE49-F238E27FC236}">
                <a16:creationId xmlns:a16="http://schemas.microsoft.com/office/drawing/2014/main" id="{BEC57819-C267-9304-3246-7211884B8BDA}"/>
              </a:ext>
            </a:extLst>
          </p:cNvPr>
          <p:cNvSpPr>
            <a:spLocks noGrp="1"/>
          </p:cNvSpPr>
          <p:nvPr>
            <p:ph type="title"/>
          </p:nvPr>
        </p:nvSpPr>
        <p:spPr/>
        <p:txBody>
          <a:bodyPr/>
          <a:lstStyle/>
          <a:p>
            <a:r>
              <a:rPr lang="en-US" dirty="0"/>
              <a:t>Lightweight PV</a:t>
            </a:r>
            <a:endParaRPr lang="en-CH" dirty="0"/>
          </a:p>
        </p:txBody>
      </p:sp>
      <p:sp>
        <p:nvSpPr>
          <p:cNvPr id="4" name="Date Placeholder 3">
            <a:extLst>
              <a:ext uri="{FF2B5EF4-FFF2-40B4-BE49-F238E27FC236}">
                <a16:creationId xmlns:a16="http://schemas.microsoft.com/office/drawing/2014/main" id="{4DC71948-03F7-8D07-34EB-74959CBB7081}"/>
              </a:ext>
            </a:extLst>
          </p:cNvPr>
          <p:cNvSpPr>
            <a:spLocks noGrp="1"/>
          </p:cNvSpPr>
          <p:nvPr>
            <p:ph type="dt" sz="half" idx="10"/>
          </p:nvPr>
        </p:nvSpPr>
        <p:spPr/>
        <p:txBody>
          <a:bodyPr/>
          <a:lstStyle/>
          <a:p>
            <a:r>
              <a:rPr lang="fr-CH" dirty="0"/>
              <a:t>SOPHIA Workshop</a:t>
            </a:r>
            <a:endParaRPr lang="fr-FR" dirty="0"/>
          </a:p>
        </p:txBody>
      </p:sp>
      <p:sp>
        <p:nvSpPr>
          <p:cNvPr id="5" name="Footer Placeholder 4">
            <a:extLst>
              <a:ext uri="{FF2B5EF4-FFF2-40B4-BE49-F238E27FC236}">
                <a16:creationId xmlns:a16="http://schemas.microsoft.com/office/drawing/2014/main" id="{9A1EB0D3-7E33-8B4F-196A-23A7C8432315}"/>
              </a:ext>
            </a:extLst>
          </p:cNvPr>
          <p:cNvSpPr>
            <a:spLocks noGrp="1"/>
          </p:cNvSpPr>
          <p:nvPr>
            <p:ph type="ftr" sz="quarter" idx="11"/>
          </p:nvPr>
        </p:nvSpPr>
        <p:spPr/>
        <p:txBody>
          <a:bodyPr/>
          <a:lstStyle/>
          <a:p>
            <a:r>
              <a:rPr lang="fr-FR" dirty="0"/>
              <a:t>Florian Ollagnon </a:t>
            </a:r>
          </a:p>
        </p:txBody>
      </p:sp>
      <p:sp>
        <p:nvSpPr>
          <p:cNvPr id="6" name="Slide Number Placeholder 5">
            <a:extLst>
              <a:ext uri="{FF2B5EF4-FFF2-40B4-BE49-F238E27FC236}">
                <a16:creationId xmlns:a16="http://schemas.microsoft.com/office/drawing/2014/main" id="{286BCBF8-6DF1-5B16-7BE3-618AB8849469}"/>
              </a:ext>
            </a:extLst>
          </p:cNvPr>
          <p:cNvSpPr>
            <a:spLocks noGrp="1"/>
          </p:cNvSpPr>
          <p:nvPr>
            <p:ph type="sldNum" sz="quarter" idx="12"/>
          </p:nvPr>
        </p:nvSpPr>
        <p:spPr/>
        <p:txBody>
          <a:bodyPr/>
          <a:lstStyle/>
          <a:p>
            <a:fld id="{E1E1CD7C-2161-7D43-862E-CE4C333CD873}" type="slidenum">
              <a:rPr lang="fr-FR" smtClean="0"/>
              <a:pPr/>
              <a:t>3</a:t>
            </a:fld>
            <a:endParaRPr lang="fr-FR" dirty="0"/>
          </a:p>
        </p:txBody>
      </p:sp>
      <p:pic>
        <p:nvPicPr>
          <p:cNvPr id="7" name="Picture 2">
            <a:extLst>
              <a:ext uri="{FF2B5EF4-FFF2-40B4-BE49-F238E27FC236}">
                <a16:creationId xmlns:a16="http://schemas.microsoft.com/office/drawing/2014/main" id="{4FC75045-113D-5144-4FC2-C4247E436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029" y="1605047"/>
            <a:ext cx="4174925" cy="31311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A639960B-04E2-8DF7-EF0C-7AE9C164A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482" y="1605047"/>
            <a:ext cx="4174925" cy="3131194"/>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id="{3A6896D2-BCE2-06CE-E1A1-8FA407395E1A}"/>
              </a:ext>
            </a:extLst>
          </p:cNvPr>
          <p:cNvSpPr txBox="1">
            <a:spLocks/>
          </p:cNvSpPr>
          <p:nvPr/>
        </p:nvSpPr>
        <p:spPr>
          <a:xfrm>
            <a:off x="1206499" y="5202767"/>
            <a:ext cx="10301817" cy="1138855"/>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Conventional PV modules heavy: 12 to 20 kg/m</a:t>
            </a:r>
            <a:r>
              <a:rPr lang="en-US" baseline="30000" dirty="0"/>
              <a:t>2</a:t>
            </a:r>
            <a:r>
              <a:rPr lang="en-US" dirty="0"/>
              <a:t> [3]</a:t>
            </a:r>
          </a:p>
          <a:p>
            <a:r>
              <a:rPr lang="en-US" dirty="0"/>
              <a:t>Mounting structure: ~20 kg/m</a:t>
            </a:r>
            <a:r>
              <a:rPr lang="en-US" baseline="30000" dirty="0"/>
              <a:t>2</a:t>
            </a:r>
            <a:r>
              <a:rPr lang="en-US" dirty="0"/>
              <a:t> [4]</a:t>
            </a:r>
          </a:p>
          <a:p>
            <a:r>
              <a:rPr lang="en-US" dirty="0"/>
              <a:t>Not suitable for applications such as old infrastructures or barns. </a:t>
            </a:r>
            <a:endParaRPr lang="en-CH" dirty="0"/>
          </a:p>
        </p:txBody>
      </p:sp>
      <p:sp>
        <p:nvSpPr>
          <p:cNvPr id="11" name="TextBox 10">
            <a:extLst>
              <a:ext uri="{FF2B5EF4-FFF2-40B4-BE49-F238E27FC236}">
                <a16:creationId xmlns:a16="http://schemas.microsoft.com/office/drawing/2014/main" id="{073B340C-B766-3DBA-6B3F-ED2346CAE79B}"/>
              </a:ext>
            </a:extLst>
          </p:cNvPr>
          <p:cNvSpPr txBox="1"/>
          <p:nvPr/>
        </p:nvSpPr>
        <p:spPr>
          <a:xfrm>
            <a:off x="910087" y="6150114"/>
            <a:ext cx="11281913" cy="707886"/>
          </a:xfrm>
          <a:prstGeom prst="rect">
            <a:avLst/>
          </a:prstGeom>
          <a:noFill/>
        </p:spPr>
        <p:txBody>
          <a:bodyPr wrap="square">
            <a:spAutoFit/>
          </a:bodyPr>
          <a:lstStyle/>
          <a:p>
            <a:r>
              <a:rPr lang="en-US" sz="1000" dirty="0">
                <a:effectLst/>
              </a:rPr>
              <a:t>1. Bellini, “Invisible BIPV system covers building in Zurich’s city center,” </a:t>
            </a:r>
            <a:r>
              <a:rPr lang="en-US" sz="1000" dirty="0" err="1">
                <a:effectLst/>
              </a:rPr>
              <a:t>pv</a:t>
            </a:r>
            <a:r>
              <a:rPr lang="en-US" sz="1000" dirty="0">
                <a:effectLst/>
              </a:rPr>
              <a:t>. </a:t>
            </a:r>
            <a:r>
              <a:rPr lang="en-US" sz="1000" dirty="0"/>
              <a:t>https://www.pv-magazine.com/2021/09/29/invisible-bipv-system-covers-building-in-zurichs-city-center/</a:t>
            </a:r>
          </a:p>
          <a:p>
            <a:r>
              <a:rPr lang="en-US" sz="1000" dirty="0"/>
              <a:t>2. </a:t>
            </a:r>
            <a:r>
              <a:rPr lang="en-US" sz="1000" dirty="0" err="1">
                <a:effectLst/>
              </a:rPr>
              <a:t>Freesuns</a:t>
            </a:r>
            <a:r>
              <a:rPr lang="en-US" sz="1000" dirty="0">
                <a:effectLst/>
              </a:rPr>
              <a:t>, “Listed building in </a:t>
            </a:r>
            <a:r>
              <a:rPr lang="en-US" sz="1000" dirty="0" err="1">
                <a:effectLst/>
              </a:rPr>
              <a:t>Ferlens</a:t>
            </a:r>
            <a:r>
              <a:rPr lang="en-US" sz="1000" dirty="0">
                <a:effectLst/>
              </a:rPr>
              <a:t>,” </a:t>
            </a:r>
            <a:r>
              <a:rPr lang="en-US" sz="1000" dirty="0" err="1">
                <a:effectLst/>
              </a:rPr>
              <a:t>Freesuns</a:t>
            </a:r>
            <a:r>
              <a:rPr lang="en-US" sz="1000" dirty="0">
                <a:effectLst/>
              </a:rPr>
              <a:t> | Solar Roofs. </a:t>
            </a:r>
            <a:r>
              <a:rPr lang="en-US" sz="1000" dirty="0"/>
              <a:t>https://freesuns.com/./en/project?ferlens-listed-building-in-ferlens</a:t>
            </a:r>
          </a:p>
          <a:p>
            <a:r>
              <a:rPr lang="en-US" sz="1000" dirty="0"/>
              <a:t>3. A. C. Martins, Eds., “Ultra-lightweight PV module design for building-integrated photovoltaics,” Proc. 44th IEEE </a:t>
            </a:r>
            <a:r>
              <a:rPr lang="en-US" sz="1000" dirty="0" err="1"/>
              <a:t>Photovolt</a:t>
            </a:r>
            <a:r>
              <a:rPr lang="en-US" sz="1000" dirty="0"/>
              <a:t>. Spec. Conf. IEEE, 2017, </a:t>
            </a:r>
            <a:r>
              <a:rPr lang="en-US" sz="1000" dirty="0" err="1"/>
              <a:t>doi</a:t>
            </a:r>
            <a:r>
              <a:rPr lang="en-US" sz="1000" dirty="0"/>
              <a:t>: 10.1109/PVSC.2017.8366791</a:t>
            </a:r>
          </a:p>
          <a:p>
            <a:r>
              <a:rPr lang="en-US" sz="1000" dirty="0"/>
              <a:t>4. </a:t>
            </a:r>
            <a:r>
              <a:rPr lang="en-US" sz="1000" dirty="0" err="1"/>
              <a:t>Aliva</a:t>
            </a:r>
            <a:r>
              <a:rPr lang="en-US" sz="1000" dirty="0"/>
              <a:t> glass cladding system, https://www.aliva.it/systems/ali-glass-s_7/#prettyPhoto, visited on 01.03.2024 </a:t>
            </a:r>
          </a:p>
        </p:txBody>
      </p:sp>
      <p:sp>
        <p:nvSpPr>
          <p:cNvPr id="10" name="TextBox 9">
            <a:extLst>
              <a:ext uri="{FF2B5EF4-FFF2-40B4-BE49-F238E27FC236}">
                <a16:creationId xmlns:a16="http://schemas.microsoft.com/office/drawing/2014/main" id="{49E07E7C-BFCA-CDD5-C51C-762A7FA53426}"/>
              </a:ext>
            </a:extLst>
          </p:cNvPr>
          <p:cNvSpPr txBox="1"/>
          <p:nvPr/>
        </p:nvSpPr>
        <p:spPr>
          <a:xfrm>
            <a:off x="1708029" y="4736241"/>
            <a:ext cx="4174924" cy="338554"/>
          </a:xfrm>
          <a:prstGeom prst="rect">
            <a:avLst/>
          </a:prstGeom>
          <a:noFill/>
        </p:spPr>
        <p:txBody>
          <a:bodyPr wrap="square" rtlCol="0">
            <a:spAutoFit/>
          </a:bodyPr>
          <a:lstStyle/>
          <a:p>
            <a:pPr algn="ctr"/>
            <a:r>
              <a:rPr lang="en-US" sz="1600" dirty="0"/>
              <a:t>Roof in Zurich made by 3S [1]</a:t>
            </a:r>
            <a:endParaRPr lang="en-CH" sz="1600" dirty="0"/>
          </a:p>
        </p:txBody>
      </p:sp>
      <p:sp>
        <p:nvSpPr>
          <p:cNvPr id="12" name="TextBox 11">
            <a:extLst>
              <a:ext uri="{FF2B5EF4-FFF2-40B4-BE49-F238E27FC236}">
                <a16:creationId xmlns:a16="http://schemas.microsoft.com/office/drawing/2014/main" id="{31305D15-59BB-A7BE-9E19-EE9B666BCEF9}"/>
              </a:ext>
            </a:extLst>
          </p:cNvPr>
          <p:cNvSpPr txBox="1"/>
          <p:nvPr/>
        </p:nvSpPr>
        <p:spPr>
          <a:xfrm>
            <a:off x="6384481" y="4731436"/>
            <a:ext cx="4174924" cy="338554"/>
          </a:xfrm>
          <a:prstGeom prst="rect">
            <a:avLst/>
          </a:prstGeom>
          <a:noFill/>
        </p:spPr>
        <p:txBody>
          <a:bodyPr wrap="square" rtlCol="0">
            <a:spAutoFit/>
          </a:bodyPr>
          <a:lstStyle/>
          <a:p>
            <a:pPr algn="ctr"/>
            <a:r>
              <a:rPr lang="en-US" sz="1600" dirty="0" err="1"/>
              <a:t>FreeSuns</a:t>
            </a:r>
            <a:r>
              <a:rPr lang="en-US" sz="1600" dirty="0"/>
              <a:t> tiles on a heritage building [2]</a:t>
            </a:r>
            <a:endParaRPr lang="en-CH" sz="1600" dirty="0"/>
          </a:p>
        </p:txBody>
      </p:sp>
    </p:spTree>
    <p:extLst>
      <p:ext uri="{BB962C8B-B14F-4D97-AF65-F5344CB8AC3E}">
        <p14:creationId xmlns:p14="http://schemas.microsoft.com/office/powerpoint/2010/main" val="399541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465CC7-8ED8-A92B-6C69-FDB0AADA9FE3}"/>
              </a:ext>
            </a:extLst>
          </p:cNvPr>
          <p:cNvSpPr>
            <a:spLocks noGrp="1"/>
          </p:cNvSpPr>
          <p:nvPr>
            <p:ph idx="1"/>
          </p:nvPr>
        </p:nvSpPr>
        <p:spPr>
          <a:xfrm>
            <a:off x="1208538" y="4325848"/>
            <a:ext cx="9774924" cy="1233577"/>
          </a:xfrm>
        </p:spPr>
        <p:txBody>
          <a:bodyPr>
            <a:normAutofit fontScale="92500" lnSpcReduction="10000"/>
          </a:bodyPr>
          <a:lstStyle/>
          <a:p>
            <a:r>
              <a:rPr lang="en-US" dirty="0"/>
              <a:t>Module less than 6 kg/m</a:t>
            </a:r>
            <a:r>
              <a:rPr lang="en-US" baseline="30000" dirty="0"/>
              <a:t>2</a:t>
            </a:r>
          </a:p>
          <a:p>
            <a:r>
              <a:rPr lang="en-US" dirty="0"/>
              <a:t>Mounting structure of about 5 kg/m</a:t>
            </a:r>
            <a:r>
              <a:rPr lang="en-US" baseline="30000" dirty="0"/>
              <a:t>2</a:t>
            </a:r>
            <a:endParaRPr lang="en-US" dirty="0"/>
          </a:p>
          <a:p>
            <a:r>
              <a:rPr lang="en-US" dirty="0"/>
              <a:t>Cover glass replaced with a polymeric frontsheet</a:t>
            </a:r>
          </a:p>
          <a:p>
            <a:r>
              <a:rPr lang="en-US" dirty="0"/>
              <a:t>Honeycomb structure to give rigidity</a:t>
            </a:r>
          </a:p>
          <a:p>
            <a:endParaRPr lang="en-CH" dirty="0"/>
          </a:p>
        </p:txBody>
      </p:sp>
      <p:sp>
        <p:nvSpPr>
          <p:cNvPr id="3" name="Title 2">
            <a:extLst>
              <a:ext uri="{FF2B5EF4-FFF2-40B4-BE49-F238E27FC236}">
                <a16:creationId xmlns:a16="http://schemas.microsoft.com/office/drawing/2014/main" id="{E1192917-4456-BF41-5827-49CA2A11FF32}"/>
              </a:ext>
            </a:extLst>
          </p:cNvPr>
          <p:cNvSpPr>
            <a:spLocks noGrp="1"/>
          </p:cNvSpPr>
          <p:nvPr>
            <p:ph type="title"/>
          </p:nvPr>
        </p:nvSpPr>
        <p:spPr/>
        <p:txBody>
          <a:bodyPr/>
          <a:lstStyle/>
          <a:p>
            <a:r>
              <a:rPr lang="en-US" dirty="0"/>
              <a:t>Lightweight PV</a:t>
            </a:r>
            <a:endParaRPr lang="en-CH" dirty="0"/>
          </a:p>
        </p:txBody>
      </p:sp>
      <p:sp>
        <p:nvSpPr>
          <p:cNvPr id="4" name="Date Placeholder 3">
            <a:extLst>
              <a:ext uri="{FF2B5EF4-FFF2-40B4-BE49-F238E27FC236}">
                <a16:creationId xmlns:a16="http://schemas.microsoft.com/office/drawing/2014/main" id="{C3559BAC-1AF8-D694-DED1-70CFE9442463}"/>
              </a:ext>
            </a:extLst>
          </p:cNvPr>
          <p:cNvSpPr>
            <a:spLocks noGrp="1"/>
          </p:cNvSpPr>
          <p:nvPr>
            <p:ph type="dt" sz="half" idx="10"/>
          </p:nvPr>
        </p:nvSpPr>
        <p:spPr/>
        <p:txBody>
          <a:bodyPr/>
          <a:lstStyle/>
          <a:p>
            <a:r>
              <a:rPr lang="fr-CH" dirty="0"/>
              <a:t>SOPHIA Workshop</a:t>
            </a:r>
            <a:endParaRPr lang="fr-FR" dirty="0"/>
          </a:p>
        </p:txBody>
      </p:sp>
      <p:sp>
        <p:nvSpPr>
          <p:cNvPr id="5" name="Footer Placeholder 4">
            <a:extLst>
              <a:ext uri="{FF2B5EF4-FFF2-40B4-BE49-F238E27FC236}">
                <a16:creationId xmlns:a16="http://schemas.microsoft.com/office/drawing/2014/main" id="{B1BE5215-0CC6-DDF8-00DE-4718821085D1}"/>
              </a:ext>
            </a:extLst>
          </p:cNvPr>
          <p:cNvSpPr>
            <a:spLocks noGrp="1"/>
          </p:cNvSpPr>
          <p:nvPr>
            <p:ph type="ftr" sz="quarter" idx="11"/>
          </p:nvPr>
        </p:nvSpPr>
        <p:spPr/>
        <p:txBody>
          <a:bodyPr/>
          <a:lstStyle/>
          <a:p>
            <a:r>
              <a:rPr lang="fr-FR" dirty="0"/>
              <a:t>Florian Ollagnon </a:t>
            </a:r>
          </a:p>
        </p:txBody>
      </p:sp>
      <p:sp>
        <p:nvSpPr>
          <p:cNvPr id="6" name="Slide Number Placeholder 5">
            <a:extLst>
              <a:ext uri="{FF2B5EF4-FFF2-40B4-BE49-F238E27FC236}">
                <a16:creationId xmlns:a16="http://schemas.microsoft.com/office/drawing/2014/main" id="{64163E7A-B085-0CA6-D9BE-1AF342DDF298}"/>
              </a:ext>
            </a:extLst>
          </p:cNvPr>
          <p:cNvSpPr>
            <a:spLocks noGrp="1"/>
          </p:cNvSpPr>
          <p:nvPr>
            <p:ph type="sldNum" sz="quarter" idx="12"/>
          </p:nvPr>
        </p:nvSpPr>
        <p:spPr/>
        <p:txBody>
          <a:bodyPr/>
          <a:lstStyle/>
          <a:p>
            <a:fld id="{E1E1CD7C-2161-7D43-862E-CE4C333CD873}" type="slidenum">
              <a:rPr lang="fr-FR" smtClean="0"/>
              <a:pPr/>
              <a:t>4</a:t>
            </a:fld>
            <a:endParaRPr lang="fr-FR" dirty="0"/>
          </a:p>
        </p:txBody>
      </p:sp>
      <p:grpSp>
        <p:nvGrpSpPr>
          <p:cNvPr id="9" name="Group 8">
            <a:extLst>
              <a:ext uri="{FF2B5EF4-FFF2-40B4-BE49-F238E27FC236}">
                <a16:creationId xmlns:a16="http://schemas.microsoft.com/office/drawing/2014/main" id="{63BC6A54-4044-C9B6-3576-223F6098BA3B}"/>
              </a:ext>
            </a:extLst>
          </p:cNvPr>
          <p:cNvGrpSpPr/>
          <p:nvPr/>
        </p:nvGrpSpPr>
        <p:grpSpPr>
          <a:xfrm>
            <a:off x="6697980" y="4946949"/>
            <a:ext cx="4871487" cy="612476"/>
            <a:chOff x="6515381" y="3707547"/>
            <a:chExt cx="4871487" cy="612476"/>
          </a:xfrm>
        </p:grpSpPr>
        <p:sp>
          <p:nvSpPr>
            <p:cNvPr id="7" name="Right Brace 6">
              <a:extLst>
                <a:ext uri="{FF2B5EF4-FFF2-40B4-BE49-F238E27FC236}">
                  <a16:creationId xmlns:a16="http://schemas.microsoft.com/office/drawing/2014/main" id="{1A8F0F68-059D-313C-6E0C-B6BE1B5CD0F4}"/>
                </a:ext>
              </a:extLst>
            </p:cNvPr>
            <p:cNvSpPr/>
            <p:nvPr/>
          </p:nvSpPr>
          <p:spPr>
            <a:xfrm rot="10800000" flipH="1">
              <a:off x="6515381" y="3707547"/>
              <a:ext cx="405442" cy="612476"/>
            </a:xfrm>
            <a:prstGeom prst="rightBrace">
              <a:avLst/>
            </a:prstGeom>
            <a:ln w="28575">
              <a:solidFill>
                <a:schemeClr val="tx1">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CH" dirty="0"/>
            </a:p>
          </p:txBody>
        </p:sp>
        <p:sp>
          <p:nvSpPr>
            <p:cNvPr id="8" name="TextBox 7">
              <a:extLst>
                <a:ext uri="{FF2B5EF4-FFF2-40B4-BE49-F238E27FC236}">
                  <a16:creationId xmlns:a16="http://schemas.microsoft.com/office/drawing/2014/main" id="{91C17132-1E4C-1317-0C2C-A6580BA82F7A}"/>
                </a:ext>
              </a:extLst>
            </p:cNvPr>
            <p:cNvSpPr txBox="1"/>
            <p:nvPr/>
          </p:nvSpPr>
          <p:spPr>
            <a:xfrm>
              <a:off x="7090994" y="3829119"/>
              <a:ext cx="4295874" cy="369332"/>
            </a:xfrm>
            <a:prstGeom prst="rect">
              <a:avLst/>
            </a:prstGeom>
            <a:noFill/>
          </p:spPr>
          <p:txBody>
            <a:bodyPr wrap="square" rtlCol="0">
              <a:spAutoFit/>
            </a:bodyPr>
            <a:lstStyle/>
            <a:p>
              <a:r>
                <a:rPr lang="en-US" dirty="0"/>
                <a:t>Resistance towards external stressors?</a:t>
              </a:r>
              <a:endParaRPr lang="en-CH" dirty="0"/>
            </a:p>
          </p:txBody>
        </p:sp>
      </p:grpSp>
      <p:pic>
        <p:nvPicPr>
          <p:cNvPr id="11" name="Picture 4" descr="Fig. 1.">
            <a:extLst>
              <a:ext uri="{FF2B5EF4-FFF2-40B4-BE49-F238E27FC236}">
                <a16:creationId xmlns:a16="http://schemas.microsoft.com/office/drawing/2014/main" id="{D433A46A-1352-F691-0786-7DAF13BCD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012" y="1117064"/>
            <a:ext cx="4774291" cy="17641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E3B0FA9-6A0E-28EE-EC78-F412082A6A6A}"/>
              </a:ext>
            </a:extLst>
          </p:cNvPr>
          <p:cNvSpPr txBox="1"/>
          <p:nvPr/>
        </p:nvSpPr>
        <p:spPr>
          <a:xfrm>
            <a:off x="728933" y="6456273"/>
            <a:ext cx="11463067" cy="400110"/>
          </a:xfrm>
          <a:prstGeom prst="rect">
            <a:avLst/>
          </a:prstGeom>
          <a:noFill/>
        </p:spPr>
        <p:txBody>
          <a:bodyPr wrap="square">
            <a:spAutoFit/>
          </a:bodyPr>
          <a:lstStyle/>
          <a:p>
            <a:r>
              <a:rPr lang="en-US" sz="1000" b="0" i="0" dirty="0">
                <a:solidFill>
                  <a:srgbClr val="333333"/>
                </a:solidFill>
                <a:effectLst/>
                <a:latin typeface="HelveticaNeue Regular"/>
              </a:rPr>
              <a:t>5. A. C. Martins, V. </a:t>
            </a:r>
            <a:r>
              <a:rPr lang="en-US" sz="1000" b="0" i="0" dirty="0" err="1">
                <a:solidFill>
                  <a:srgbClr val="333333"/>
                </a:solidFill>
                <a:effectLst/>
                <a:latin typeface="HelveticaNeue Regular"/>
              </a:rPr>
              <a:t>Chapuis</a:t>
            </a:r>
            <a:r>
              <a:rPr lang="en-US" sz="1000" b="0" i="0" dirty="0">
                <a:solidFill>
                  <a:srgbClr val="333333"/>
                </a:solidFill>
                <a:effectLst/>
                <a:latin typeface="HelveticaNeue Regular"/>
              </a:rPr>
              <a:t>, A. </a:t>
            </a:r>
            <a:r>
              <a:rPr lang="en-US" sz="1000" b="0" i="0" dirty="0" err="1">
                <a:solidFill>
                  <a:srgbClr val="333333"/>
                </a:solidFill>
                <a:effectLst/>
                <a:latin typeface="HelveticaNeue Regular"/>
              </a:rPr>
              <a:t>Virtuani</a:t>
            </a:r>
            <a:r>
              <a:rPr lang="en-US" sz="1000" b="0" i="0" dirty="0">
                <a:solidFill>
                  <a:srgbClr val="333333"/>
                </a:solidFill>
                <a:effectLst/>
                <a:latin typeface="HelveticaNeue Regular"/>
              </a:rPr>
              <a:t> and C. Ballif, "Robust Glass-Free Lightweight Photovoltaic Modules With Improved Resistance to Mechanical Loads and Impact," in </a:t>
            </a:r>
            <a:r>
              <a:rPr lang="en-US" sz="1000" b="0" i="1" dirty="0">
                <a:solidFill>
                  <a:srgbClr val="333333"/>
                </a:solidFill>
                <a:effectLst/>
                <a:latin typeface="HelveticaNeue Regular"/>
              </a:rPr>
              <a:t>IEEE Journal of Photovoltaics</a:t>
            </a:r>
            <a:r>
              <a:rPr lang="en-US" sz="1000" b="0" i="0" dirty="0">
                <a:solidFill>
                  <a:srgbClr val="333333"/>
                </a:solidFill>
                <a:effectLst/>
                <a:latin typeface="HelveticaNeue Regular"/>
              </a:rPr>
              <a:t>, vol. 9, no. 1, pp. 245-251, Jan. 2019</a:t>
            </a:r>
            <a:endParaRPr lang="en-US" sz="1000" dirty="0"/>
          </a:p>
        </p:txBody>
      </p:sp>
      <p:sp>
        <p:nvSpPr>
          <p:cNvPr id="10" name="TextBox 9">
            <a:extLst>
              <a:ext uri="{FF2B5EF4-FFF2-40B4-BE49-F238E27FC236}">
                <a16:creationId xmlns:a16="http://schemas.microsoft.com/office/drawing/2014/main" id="{9A30E150-1BF2-4E11-DFA8-203C358F5193}"/>
              </a:ext>
            </a:extLst>
          </p:cNvPr>
          <p:cNvSpPr txBox="1"/>
          <p:nvPr/>
        </p:nvSpPr>
        <p:spPr>
          <a:xfrm>
            <a:off x="6697980" y="3090446"/>
            <a:ext cx="4495800" cy="338554"/>
          </a:xfrm>
          <a:prstGeom prst="rect">
            <a:avLst/>
          </a:prstGeom>
          <a:noFill/>
        </p:spPr>
        <p:txBody>
          <a:bodyPr wrap="square" rtlCol="0">
            <a:spAutoFit/>
          </a:bodyPr>
          <a:lstStyle/>
          <a:p>
            <a:pPr algn="ctr"/>
            <a:r>
              <a:rPr lang="en-US" sz="1600" dirty="0"/>
              <a:t>Structure of the LW PV module [5]</a:t>
            </a:r>
            <a:endParaRPr lang="en-CH" sz="1600" dirty="0"/>
          </a:p>
        </p:txBody>
      </p:sp>
      <p:pic>
        <p:nvPicPr>
          <p:cNvPr id="13" name="Picture 12">
            <a:extLst>
              <a:ext uri="{FF2B5EF4-FFF2-40B4-BE49-F238E27FC236}">
                <a16:creationId xmlns:a16="http://schemas.microsoft.com/office/drawing/2014/main" id="{C359D91F-389D-4543-4DDD-EBE3614BA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54569" y="1117064"/>
            <a:ext cx="4284921" cy="2686118"/>
          </a:xfrm>
          <a:prstGeom prst="rect">
            <a:avLst/>
          </a:prstGeom>
        </p:spPr>
      </p:pic>
    </p:spTree>
    <p:extLst>
      <p:ext uri="{BB962C8B-B14F-4D97-AF65-F5344CB8AC3E}">
        <p14:creationId xmlns:p14="http://schemas.microsoft.com/office/powerpoint/2010/main" val="123091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8F9650-42AD-A3DB-B566-F1317395F2DB}"/>
              </a:ext>
            </a:extLst>
          </p:cNvPr>
          <p:cNvSpPr>
            <a:spLocks noGrp="1"/>
          </p:cNvSpPr>
          <p:nvPr>
            <p:ph type="title"/>
          </p:nvPr>
        </p:nvSpPr>
        <p:spPr/>
        <p:txBody>
          <a:bodyPr/>
          <a:lstStyle/>
          <a:p>
            <a:r>
              <a:rPr lang="en-US" dirty="0"/>
              <a:t>Lightweight PV</a:t>
            </a:r>
            <a:endParaRPr lang="en-CH" dirty="0"/>
          </a:p>
        </p:txBody>
      </p:sp>
      <p:sp>
        <p:nvSpPr>
          <p:cNvPr id="4" name="Date Placeholder 3">
            <a:extLst>
              <a:ext uri="{FF2B5EF4-FFF2-40B4-BE49-F238E27FC236}">
                <a16:creationId xmlns:a16="http://schemas.microsoft.com/office/drawing/2014/main" id="{37F1C73C-6EC5-8168-8EAF-A4BD2C8D41D3}"/>
              </a:ext>
            </a:extLst>
          </p:cNvPr>
          <p:cNvSpPr>
            <a:spLocks noGrp="1"/>
          </p:cNvSpPr>
          <p:nvPr>
            <p:ph type="dt" sz="half" idx="10"/>
          </p:nvPr>
        </p:nvSpPr>
        <p:spPr/>
        <p:txBody>
          <a:bodyPr/>
          <a:lstStyle/>
          <a:p>
            <a:r>
              <a:rPr lang="fr-CH" dirty="0"/>
              <a:t>SOPHIA Workshop</a:t>
            </a:r>
            <a:endParaRPr lang="fr-FR" dirty="0"/>
          </a:p>
        </p:txBody>
      </p:sp>
      <p:sp>
        <p:nvSpPr>
          <p:cNvPr id="5" name="Footer Placeholder 4">
            <a:extLst>
              <a:ext uri="{FF2B5EF4-FFF2-40B4-BE49-F238E27FC236}">
                <a16:creationId xmlns:a16="http://schemas.microsoft.com/office/drawing/2014/main" id="{08CB81A6-11CB-D32D-C4D9-D9965F40E54F}"/>
              </a:ext>
            </a:extLst>
          </p:cNvPr>
          <p:cNvSpPr>
            <a:spLocks noGrp="1"/>
          </p:cNvSpPr>
          <p:nvPr>
            <p:ph type="ftr" sz="quarter" idx="11"/>
          </p:nvPr>
        </p:nvSpPr>
        <p:spPr/>
        <p:txBody>
          <a:bodyPr/>
          <a:lstStyle/>
          <a:p>
            <a:r>
              <a:rPr lang="fr-FR" dirty="0"/>
              <a:t>Florian Ollagnon </a:t>
            </a:r>
          </a:p>
        </p:txBody>
      </p:sp>
      <p:sp>
        <p:nvSpPr>
          <p:cNvPr id="6" name="Slide Number Placeholder 5">
            <a:extLst>
              <a:ext uri="{FF2B5EF4-FFF2-40B4-BE49-F238E27FC236}">
                <a16:creationId xmlns:a16="http://schemas.microsoft.com/office/drawing/2014/main" id="{1FE5E620-43E4-99EB-D0B0-55666AD3FA7E}"/>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10" name="Content Placeholder 1">
            <a:extLst>
              <a:ext uri="{FF2B5EF4-FFF2-40B4-BE49-F238E27FC236}">
                <a16:creationId xmlns:a16="http://schemas.microsoft.com/office/drawing/2014/main" id="{9851488B-8823-F0A5-93FA-4545C7A3CD64}"/>
              </a:ext>
            </a:extLst>
          </p:cNvPr>
          <p:cNvSpPr txBox="1">
            <a:spLocks noGrp="1"/>
          </p:cNvSpPr>
          <p:nvPr>
            <p:ph idx="1"/>
          </p:nvPr>
        </p:nvSpPr>
        <p:spPr>
          <a:xfrm>
            <a:off x="901905" y="1193612"/>
            <a:ext cx="10301288" cy="1398058"/>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BIPV: Module become a building component </a:t>
            </a:r>
            <a:r>
              <a:rPr lang="en-US" dirty="0">
                <a:sym typeface="Wingdings" panose="05000000000000000000" pitchFamily="2" charset="2"/>
              </a:rPr>
              <a:t> need to comply with local building norms for acceptance</a:t>
            </a:r>
          </a:p>
          <a:p>
            <a:r>
              <a:rPr lang="en-US" dirty="0">
                <a:sym typeface="Wingdings" panose="05000000000000000000" pitchFamily="2" charset="2"/>
              </a:rPr>
              <a:t>Fire resistance critical for lightweight (LW) PV to access the market.</a:t>
            </a:r>
            <a:endParaRPr lang="en-US" dirty="0"/>
          </a:p>
          <a:p>
            <a:endParaRPr lang="en-CH" dirty="0"/>
          </a:p>
        </p:txBody>
      </p:sp>
      <p:pic>
        <p:nvPicPr>
          <p:cNvPr id="7" name="Picture 2" descr="Facade Fire Safety">
            <a:extLst>
              <a:ext uri="{FF2B5EF4-FFF2-40B4-BE49-F238E27FC236}">
                <a16:creationId xmlns:a16="http://schemas.microsoft.com/office/drawing/2014/main" id="{82910832-8C4B-2666-B5F1-BB96E9F55A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6" r="12381"/>
          <a:stretch/>
        </p:blipFill>
        <p:spPr bwMode="auto">
          <a:xfrm>
            <a:off x="6294088" y="2789102"/>
            <a:ext cx="5342433" cy="2954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FC56B55-DC29-B16D-6B55-F810CC5ED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25" y="2789102"/>
            <a:ext cx="5240724" cy="29544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9F99E1-80E3-F6C3-1846-05DD45344AC7}"/>
              </a:ext>
            </a:extLst>
          </p:cNvPr>
          <p:cNvSpPr txBox="1"/>
          <p:nvPr/>
        </p:nvSpPr>
        <p:spPr>
          <a:xfrm>
            <a:off x="803846" y="6379580"/>
            <a:ext cx="10980484" cy="400110"/>
          </a:xfrm>
          <a:prstGeom prst="rect">
            <a:avLst/>
          </a:prstGeom>
          <a:noFill/>
        </p:spPr>
        <p:txBody>
          <a:bodyPr wrap="square">
            <a:spAutoFit/>
          </a:bodyPr>
          <a:lstStyle/>
          <a:p>
            <a:r>
              <a:rPr lang="en-US" sz="1000" dirty="0"/>
              <a:t>6. </a:t>
            </a:r>
            <a:r>
              <a:rPr lang="en-CH" sz="1000" dirty="0"/>
              <a:t>https://solarfiresystems.com/news/solar-panel-safety-safely-de-energise-photovoltaic-panels</a:t>
            </a:r>
            <a:endParaRPr lang="en-US" sz="1000" dirty="0"/>
          </a:p>
          <a:p>
            <a:r>
              <a:rPr lang="en-US" sz="1000" dirty="0"/>
              <a:t>7. https://wfmmedia.com/facade-fire-safety-need-for-performance-testing-certification/</a:t>
            </a:r>
          </a:p>
        </p:txBody>
      </p:sp>
      <p:sp>
        <p:nvSpPr>
          <p:cNvPr id="2" name="TextBox 1">
            <a:extLst>
              <a:ext uri="{FF2B5EF4-FFF2-40B4-BE49-F238E27FC236}">
                <a16:creationId xmlns:a16="http://schemas.microsoft.com/office/drawing/2014/main" id="{5AA63081-2A0E-2FF6-2220-1C76ACDECA70}"/>
              </a:ext>
            </a:extLst>
          </p:cNvPr>
          <p:cNvSpPr txBox="1"/>
          <p:nvPr/>
        </p:nvSpPr>
        <p:spPr>
          <a:xfrm>
            <a:off x="2165230" y="5770313"/>
            <a:ext cx="1932317" cy="369332"/>
          </a:xfrm>
          <a:prstGeom prst="rect">
            <a:avLst/>
          </a:prstGeom>
          <a:noFill/>
        </p:spPr>
        <p:txBody>
          <a:bodyPr wrap="square" rtlCol="0">
            <a:spAutoFit/>
          </a:bodyPr>
          <a:lstStyle/>
          <a:p>
            <a:pPr algn="ctr"/>
            <a:r>
              <a:rPr lang="en-US" dirty="0"/>
              <a:t>Solar roof fire [6]</a:t>
            </a:r>
            <a:endParaRPr lang="en-CH" dirty="0"/>
          </a:p>
        </p:txBody>
      </p:sp>
      <p:sp>
        <p:nvSpPr>
          <p:cNvPr id="11" name="TextBox 10">
            <a:extLst>
              <a:ext uri="{FF2B5EF4-FFF2-40B4-BE49-F238E27FC236}">
                <a16:creationId xmlns:a16="http://schemas.microsoft.com/office/drawing/2014/main" id="{4E6BA45A-2B57-1649-BC4A-9E8C9D13622A}"/>
              </a:ext>
            </a:extLst>
          </p:cNvPr>
          <p:cNvSpPr txBox="1"/>
          <p:nvPr/>
        </p:nvSpPr>
        <p:spPr>
          <a:xfrm>
            <a:off x="6294088" y="5798829"/>
            <a:ext cx="5342433" cy="369332"/>
          </a:xfrm>
          <a:prstGeom prst="rect">
            <a:avLst/>
          </a:prstGeom>
          <a:noFill/>
        </p:spPr>
        <p:txBody>
          <a:bodyPr wrap="square" rtlCol="0">
            <a:spAutoFit/>
          </a:bodyPr>
          <a:lstStyle/>
          <a:p>
            <a:pPr algn="ctr"/>
            <a:r>
              <a:rPr lang="en-US" dirty="0"/>
              <a:t>Grenfell tower fire, 2017 [7]</a:t>
            </a:r>
            <a:endParaRPr lang="en-CH" dirty="0"/>
          </a:p>
        </p:txBody>
      </p:sp>
    </p:spTree>
    <p:extLst>
      <p:ext uri="{BB962C8B-B14F-4D97-AF65-F5344CB8AC3E}">
        <p14:creationId xmlns:p14="http://schemas.microsoft.com/office/powerpoint/2010/main" val="338641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949FB8-B37C-6CEB-BEA8-217A2B85B89D}"/>
              </a:ext>
            </a:extLst>
          </p:cNvPr>
          <p:cNvSpPr>
            <a:spLocks noGrp="1"/>
          </p:cNvSpPr>
          <p:nvPr>
            <p:ph idx="1"/>
          </p:nvPr>
        </p:nvSpPr>
        <p:spPr>
          <a:xfrm>
            <a:off x="1206500" y="1526117"/>
            <a:ext cx="10301817" cy="832553"/>
          </a:xfrm>
        </p:spPr>
        <p:txBody>
          <a:bodyPr/>
          <a:lstStyle/>
          <a:p>
            <a:r>
              <a:rPr lang="en-US" dirty="0"/>
              <a:t>Fire classification for building materials and regulations developed by the </a:t>
            </a:r>
            <a:r>
              <a:rPr lang="en-US" sz="1800" dirty="0"/>
              <a:t>AEAI (</a:t>
            </a:r>
            <a:r>
              <a:rPr lang="en-GB" sz="1800" dirty="0"/>
              <a:t>Association des </a:t>
            </a:r>
            <a:r>
              <a:rPr lang="en-GB" sz="1800" dirty="0" err="1"/>
              <a:t>établissements</a:t>
            </a:r>
            <a:r>
              <a:rPr lang="en-GB" sz="1800" dirty="0"/>
              <a:t> </a:t>
            </a:r>
            <a:r>
              <a:rPr lang="en-GB" sz="1800" dirty="0" err="1"/>
              <a:t>cantonaux</a:t>
            </a:r>
            <a:r>
              <a:rPr lang="en-GB" sz="1800" dirty="0"/>
              <a:t> </a:t>
            </a:r>
            <a:r>
              <a:rPr lang="en-GB" sz="1800" dirty="0" err="1"/>
              <a:t>d’assurance</a:t>
            </a:r>
            <a:r>
              <a:rPr lang="en-GB" sz="1800" dirty="0"/>
              <a:t> </a:t>
            </a:r>
            <a:r>
              <a:rPr lang="en-GB" sz="1800" dirty="0" err="1"/>
              <a:t>incendie</a:t>
            </a:r>
            <a:r>
              <a:rPr lang="en-GB" sz="1800" dirty="0"/>
              <a:t>) [8]:</a:t>
            </a:r>
            <a:endParaRPr lang="en-GB" dirty="0"/>
          </a:p>
        </p:txBody>
      </p:sp>
      <p:sp>
        <p:nvSpPr>
          <p:cNvPr id="4" name="Date Placeholder 3">
            <a:extLst>
              <a:ext uri="{FF2B5EF4-FFF2-40B4-BE49-F238E27FC236}">
                <a16:creationId xmlns:a16="http://schemas.microsoft.com/office/drawing/2014/main" id="{F9DAE08F-26FD-4E37-E4CE-2998BDF6B4F8}"/>
              </a:ext>
            </a:extLst>
          </p:cNvPr>
          <p:cNvSpPr>
            <a:spLocks noGrp="1"/>
          </p:cNvSpPr>
          <p:nvPr>
            <p:ph type="dt" sz="half" idx="10"/>
          </p:nvPr>
        </p:nvSpPr>
        <p:spPr/>
        <p:txBody>
          <a:bodyPr/>
          <a:lstStyle/>
          <a:p>
            <a:r>
              <a:rPr lang="fr-CH" dirty="0"/>
              <a:t>SOPHIA Workshop</a:t>
            </a:r>
            <a:endParaRPr lang="fr-FR" dirty="0"/>
          </a:p>
        </p:txBody>
      </p:sp>
      <p:sp>
        <p:nvSpPr>
          <p:cNvPr id="5" name="Footer Placeholder 4">
            <a:extLst>
              <a:ext uri="{FF2B5EF4-FFF2-40B4-BE49-F238E27FC236}">
                <a16:creationId xmlns:a16="http://schemas.microsoft.com/office/drawing/2014/main" id="{97B8195E-103E-A63D-E193-98466D1A70E3}"/>
              </a:ext>
            </a:extLst>
          </p:cNvPr>
          <p:cNvSpPr>
            <a:spLocks noGrp="1"/>
          </p:cNvSpPr>
          <p:nvPr>
            <p:ph type="ftr" sz="quarter" idx="11"/>
          </p:nvPr>
        </p:nvSpPr>
        <p:spPr/>
        <p:txBody>
          <a:bodyPr/>
          <a:lstStyle/>
          <a:p>
            <a:r>
              <a:rPr lang="fr-FR" dirty="0"/>
              <a:t>Florian Ollagnon </a:t>
            </a:r>
          </a:p>
        </p:txBody>
      </p:sp>
      <p:sp>
        <p:nvSpPr>
          <p:cNvPr id="6" name="Slide Number Placeholder 5">
            <a:extLst>
              <a:ext uri="{FF2B5EF4-FFF2-40B4-BE49-F238E27FC236}">
                <a16:creationId xmlns:a16="http://schemas.microsoft.com/office/drawing/2014/main" id="{6F08A493-3587-AB7A-5ECD-DE433F97C612}"/>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7" name="Title 2">
            <a:extLst>
              <a:ext uri="{FF2B5EF4-FFF2-40B4-BE49-F238E27FC236}">
                <a16:creationId xmlns:a16="http://schemas.microsoft.com/office/drawing/2014/main" id="{B7270627-E455-1C66-5EAD-009798BE53AD}"/>
              </a:ext>
            </a:extLst>
          </p:cNvPr>
          <p:cNvSpPr>
            <a:spLocks noGrp="1"/>
          </p:cNvSpPr>
          <p:nvPr>
            <p:ph type="title"/>
          </p:nvPr>
        </p:nvSpPr>
        <p:spPr>
          <a:xfrm>
            <a:off x="1206500" y="174625"/>
            <a:ext cx="4889500" cy="1430338"/>
          </a:xfrm>
        </p:spPr>
        <p:txBody>
          <a:bodyPr/>
          <a:lstStyle/>
          <a:p>
            <a:r>
              <a:rPr lang="en-US" dirty="0"/>
              <a:t>Fire standards – Switzerland case study</a:t>
            </a:r>
            <a:endParaRPr lang="en-CH" dirty="0"/>
          </a:p>
        </p:txBody>
      </p:sp>
      <p:graphicFrame>
        <p:nvGraphicFramePr>
          <p:cNvPr id="8" name="Table 7">
            <a:extLst>
              <a:ext uri="{FF2B5EF4-FFF2-40B4-BE49-F238E27FC236}">
                <a16:creationId xmlns:a16="http://schemas.microsoft.com/office/drawing/2014/main" id="{1935A8D9-5885-0020-A4FE-56E1F8A23DFE}"/>
              </a:ext>
            </a:extLst>
          </p:cNvPr>
          <p:cNvGraphicFramePr>
            <a:graphicFrameLocks noGrp="1"/>
          </p:cNvGraphicFramePr>
          <p:nvPr>
            <p:extLst>
              <p:ext uri="{D42A27DB-BD31-4B8C-83A1-F6EECF244321}">
                <p14:modId xmlns:p14="http://schemas.microsoft.com/office/powerpoint/2010/main" val="1069018595"/>
              </p:ext>
            </p:extLst>
          </p:nvPr>
        </p:nvGraphicFramePr>
        <p:xfrm>
          <a:off x="1187009" y="2753826"/>
          <a:ext cx="3964156" cy="2691567"/>
        </p:xfrm>
        <a:graphic>
          <a:graphicData uri="http://schemas.openxmlformats.org/drawingml/2006/table">
            <a:tbl>
              <a:tblPr firstRow="1" bandRow="1">
                <a:tableStyleId>{21E4AEA4-8DFA-4A89-87EB-49C32662AFE0}</a:tableStyleId>
              </a:tblPr>
              <a:tblGrid>
                <a:gridCol w="1476660">
                  <a:extLst>
                    <a:ext uri="{9D8B030D-6E8A-4147-A177-3AD203B41FA5}">
                      <a16:colId xmlns:a16="http://schemas.microsoft.com/office/drawing/2014/main" val="2909512725"/>
                    </a:ext>
                  </a:extLst>
                </a:gridCol>
                <a:gridCol w="2487496">
                  <a:extLst>
                    <a:ext uri="{9D8B030D-6E8A-4147-A177-3AD203B41FA5}">
                      <a16:colId xmlns:a16="http://schemas.microsoft.com/office/drawing/2014/main" val="2688257860"/>
                    </a:ext>
                  </a:extLst>
                </a:gridCol>
              </a:tblGrid>
              <a:tr h="601501">
                <a:tc>
                  <a:txBody>
                    <a:bodyPr/>
                    <a:lstStyle/>
                    <a:p>
                      <a:r>
                        <a:rPr lang="en-US" sz="1600" dirty="0"/>
                        <a:t>Swiss classification </a:t>
                      </a:r>
                      <a:endParaRPr lang="en-CH" sz="1600" dirty="0"/>
                    </a:p>
                  </a:txBody>
                  <a:tcPr/>
                </a:tc>
                <a:tc>
                  <a:txBody>
                    <a:bodyPr/>
                    <a:lstStyle/>
                    <a:p>
                      <a:r>
                        <a:rPr lang="en-US" sz="1600" dirty="0"/>
                        <a:t>Reaction to fire</a:t>
                      </a:r>
                      <a:endParaRPr lang="en-CH" sz="1600" dirty="0"/>
                    </a:p>
                  </a:txBody>
                  <a:tcPr/>
                </a:tc>
                <a:extLst>
                  <a:ext uri="{0D108BD9-81ED-4DB2-BD59-A6C34878D82A}">
                    <a16:rowId xmlns:a16="http://schemas.microsoft.com/office/drawing/2014/main" val="2697177826"/>
                  </a:ext>
                </a:extLst>
              </a:tr>
              <a:tr h="443532">
                <a:tc>
                  <a:txBody>
                    <a:bodyPr/>
                    <a:lstStyle/>
                    <a:p>
                      <a:r>
                        <a:rPr lang="en-US" sz="1600" dirty="0"/>
                        <a:t>RF1</a:t>
                      </a:r>
                      <a:endParaRPr lang="en-CH" sz="1600" dirty="0"/>
                    </a:p>
                  </a:txBody>
                  <a:tcPr anchor="ctr"/>
                </a:tc>
                <a:tc>
                  <a:txBody>
                    <a:bodyPr/>
                    <a:lstStyle/>
                    <a:p>
                      <a:r>
                        <a:rPr lang="en-US" sz="1600" dirty="0"/>
                        <a:t>No contribution to fire</a:t>
                      </a:r>
                      <a:endParaRPr lang="en-CH" sz="1600" dirty="0"/>
                    </a:p>
                  </a:txBody>
                  <a:tcPr/>
                </a:tc>
                <a:extLst>
                  <a:ext uri="{0D108BD9-81ED-4DB2-BD59-A6C34878D82A}">
                    <a16:rowId xmlns:a16="http://schemas.microsoft.com/office/drawing/2014/main" val="3417705764"/>
                  </a:ext>
                </a:extLst>
              </a:tr>
              <a:tr h="443532">
                <a:tc>
                  <a:txBody>
                    <a:bodyPr/>
                    <a:lstStyle/>
                    <a:p>
                      <a:r>
                        <a:rPr lang="en-US" sz="1600" dirty="0"/>
                        <a:t>RF2</a:t>
                      </a:r>
                      <a:endParaRPr lang="en-CH" sz="1600" dirty="0"/>
                    </a:p>
                  </a:txBody>
                  <a:tcPr anchor="ctr"/>
                </a:tc>
                <a:tc>
                  <a:txBody>
                    <a:bodyPr/>
                    <a:lstStyle/>
                    <a:p>
                      <a:r>
                        <a:rPr lang="en-US" sz="1600" dirty="0"/>
                        <a:t>Weak contribution to fire</a:t>
                      </a:r>
                      <a:endParaRPr lang="en-CH" sz="1600" dirty="0"/>
                    </a:p>
                  </a:txBody>
                  <a:tcPr/>
                </a:tc>
                <a:extLst>
                  <a:ext uri="{0D108BD9-81ED-4DB2-BD59-A6C34878D82A}">
                    <a16:rowId xmlns:a16="http://schemas.microsoft.com/office/drawing/2014/main" val="1874002792"/>
                  </a:ext>
                </a:extLst>
              </a:tr>
              <a:tr h="601501">
                <a:tc>
                  <a:txBody>
                    <a:bodyPr/>
                    <a:lstStyle/>
                    <a:p>
                      <a:r>
                        <a:rPr lang="en-US" sz="1600" dirty="0"/>
                        <a:t>RF3</a:t>
                      </a:r>
                      <a:endParaRPr lang="en-CH" sz="1600" dirty="0"/>
                    </a:p>
                  </a:txBody>
                  <a:tcPr anchor="ctr"/>
                </a:tc>
                <a:tc>
                  <a:txBody>
                    <a:bodyPr/>
                    <a:lstStyle/>
                    <a:p>
                      <a:r>
                        <a:rPr lang="en-US" sz="1600" dirty="0"/>
                        <a:t>Admissible contribution to fire</a:t>
                      </a:r>
                      <a:endParaRPr lang="en-CH" sz="1600" dirty="0"/>
                    </a:p>
                  </a:txBody>
                  <a:tcPr/>
                </a:tc>
                <a:extLst>
                  <a:ext uri="{0D108BD9-81ED-4DB2-BD59-A6C34878D82A}">
                    <a16:rowId xmlns:a16="http://schemas.microsoft.com/office/drawing/2014/main" val="1871570178"/>
                  </a:ext>
                </a:extLst>
              </a:tr>
              <a:tr h="601501">
                <a:tc>
                  <a:txBody>
                    <a:bodyPr/>
                    <a:lstStyle/>
                    <a:p>
                      <a:r>
                        <a:rPr lang="en-US" sz="1600" dirty="0"/>
                        <a:t>RF4</a:t>
                      </a:r>
                      <a:endParaRPr lang="en-CH" sz="1600" dirty="0"/>
                    </a:p>
                  </a:txBody>
                  <a:tcPr anchor="ctr"/>
                </a:tc>
                <a:tc>
                  <a:txBody>
                    <a:bodyPr/>
                    <a:lstStyle/>
                    <a:p>
                      <a:r>
                        <a:rPr lang="en-US" sz="1600" dirty="0"/>
                        <a:t>Inadmissible contribution to fire</a:t>
                      </a:r>
                      <a:endParaRPr lang="en-CH" sz="1600" dirty="0"/>
                    </a:p>
                  </a:txBody>
                  <a:tcPr/>
                </a:tc>
                <a:extLst>
                  <a:ext uri="{0D108BD9-81ED-4DB2-BD59-A6C34878D82A}">
                    <a16:rowId xmlns:a16="http://schemas.microsoft.com/office/drawing/2014/main" val="1493716226"/>
                  </a:ext>
                </a:extLst>
              </a:tr>
            </a:tbl>
          </a:graphicData>
        </a:graphic>
      </p:graphicFrame>
      <p:grpSp>
        <p:nvGrpSpPr>
          <p:cNvPr id="345" name="Group 344">
            <a:extLst>
              <a:ext uri="{FF2B5EF4-FFF2-40B4-BE49-F238E27FC236}">
                <a16:creationId xmlns:a16="http://schemas.microsoft.com/office/drawing/2014/main" id="{B5FC4A80-1959-3925-2CD8-51CBFB33FC3C}"/>
              </a:ext>
            </a:extLst>
          </p:cNvPr>
          <p:cNvGrpSpPr/>
          <p:nvPr/>
        </p:nvGrpSpPr>
        <p:grpSpPr>
          <a:xfrm>
            <a:off x="5633191" y="2963434"/>
            <a:ext cx="6201943" cy="2529113"/>
            <a:chOff x="5633191" y="2963434"/>
            <a:chExt cx="6201943" cy="2529113"/>
          </a:xfrm>
        </p:grpSpPr>
        <p:pic>
          <p:nvPicPr>
            <p:cNvPr id="10" name="Graphic 9" descr="Modern architecture outline">
              <a:extLst>
                <a:ext uri="{FF2B5EF4-FFF2-40B4-BE49-F238E27FC236}">
                  <a16:creationId xmlns:a16="http://schemas.microsoft.com/office/drawing/2014/main" id="{AF510625-8121-4533-1034-A0E8230284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5651" y="3761101"/>
              <a:ext cx="1621907" cy="1621907"/>
            </a:xfrm>
            <a:prstGeom prst="rect">
              <a:avLst/>
            </a:prstGeom>
          </p:spPr>
        </p:pic>
        <p:pic>
          <p:nvPicPr>
            <p:cNvPr id="12" name="Graphic 11" descr="Building outline">
              <a:extLst>
                <a:ext uri="{FF2B5EF4-FFF2-40B4-BE49-F238E27FC236}">
                  <a16:creationId xmlns:a16="http://schemas.microsoft.com/office/drawing/2014/main" id="{E25DB088-1929-C8AB-799E-38DE385080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6957" y="2963434"/>
              <a:ext cx="2165985" cy="2342230"/>
            </a:xfrm>
            <a:prstGeom prst="rect">
              <a:avLst/>
            </a:prstGeom>
          </p:spPr>
        </p:pic>
        <p:pic>
          <p:nvPicPr>
            <p:cNvPr id="14" name="Graphic 13" descr="Home outline">
              <a:extLst>
                <a:ext uri="{FF2B5EF4-FFF2-40B4-BE49-F238E27FC236}">
                  <a16:creationId xmlns:a16="http://schemas.microsoft.com/office/drawing/2014/main" id="{C5D7A763-FFB7-05FF-FC26-9A24B8F37D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33191" y="4208352"/>
              <a:ext cx="976418" cy="976418"/>
            </a:xfrm>
            <a:prstGeom prst="rect">
              <a:avLst/>
            </a:prstGeom>
          </p:spPr>
        </p:pic>
        <p:cxnSp>
          <p:nvCxnSpPr>
            <p:cNvPr id="16" name="Straight Arrow Connector 15">
              <a:extLst>
                <a:ext uri="{FF2B5EF4-FFF2-40B4-BE49-F238E27FC236}">
                  <a16:creationId xmlns:a16="http://schemas.microsoft.com/office/drawing/2014/main" id="{ED235EA6-0B68-C3D5-33B4-2E6A4941EFDD}"/>
                </a:ext>
              </a:extLst>
            </p:cNvPr>
            <p:cNvCxnSpPr>
              <a:cxnSpLocks/>
            </p:cNvCxnSpPr>
            <p:nvPr/>
          </p:nvCxnSpPr>
          <p:spPr>
            <a:xfrm flipV="1">
              <a:off x="6685234" y="4358994"/>
              <a:ext cx="0" cy="75666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626846AE-2543-51CC-A423-3C794118EF41}"/>
                </a:ext>
              </a:extLst>
            </p:cNvPr>
            <p:cNvCxnSpPr>
              <a:cxnSpLocks/>
            </p:cNvCxnSpPr>
            <p:nvPr/>
          </p:nvCxnSpPr>
          <p:spPr>
            <a:xfrm flipV="1">
              <a:off x="8846350" y="3926201"/>
              <a:ext cx="0" cy="120502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213E889-CD25-6563-44B5-B94EAF56259A}"/>
                </a:ext>
              </a:extLst>
            </p:cNvPr>
            <p:cNvCxnSpPr>
              <a:cxnSpLocks/>
            </p:cNvCxnSpPr>
            <p:nvPr/>
          </p:nvCxnSpPr>
          <p:spPr>
            <a:xfrm flipV="1">
              <a:off x="11110346" y="3268043"/>
              <a:ext cx="0" cy="183938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C3B8E89C-EBF5-8BAF-0D11-484266A2C5BF}"/>
                </a:ext>
              </a:extLst>
            </p:cNvPr>
            <p:cNvSpPr txBox="1"/>
            <p:nvPr/>
          </p:nvSpPr>
          <p:spPr>
            <a:xfrm>
              <a:off x="6628401" y="4572054"/>
              <a:ext cx="621495" cy="307777"/>
            </a:xfrm>
            <a:prstGeom prst="rect">
              <a:avLst/>
            </a:prstGeom>
            <a:noFill/>
          </p:spPr>
          <p:txBody>
            <a:bodyPr wrap="square" rtlCol="0">
              <a:spAutoFit/>
            </a:bodyPr>
            <a:lstStyle/>
            <a:p>
              <a:r>
                <a:rPr lang="en-US" sz="1400" dirty="0"/>
                <a:t>&lt;11m</a:t>
              </a:r>
              <a:endParaRPr lang="en-CH" sz="1400" dirty="0"/>
            </a:p>
          </p:txBody>
        </p:sp>
        <p:sp>
          <p:nvSpPr>
            <p:cNvPr id="25" name="TextBox 24">
              <a:extLst>
                <a:ext uri="{FF2B5EF4-FFF2-40B4-BE49-F238E27FC236}">
                  <a16:creationId xmlns:a16="http://schemas.microsoft.com/office/drawing/2014/main" id="{C324F48F-3000-1404-2432-69A11A8DCB56}"/>
                </a:ext>
              </a:extLst>
            </p:cNvPr>
            <p:cNvSpPr txBox="1"/>
            <p:nvPr/>
          </p:nvSpPr>
          <p:spPr>
            <a:xfrm>
              <a:off x="8827558" y="4428895"/>
              <a:ext cx="784987" cy="307777"/>
            </a:xfrm>
            <a:prstGeom prst="rect">
              <a:avLst/>
            </a:prstGeom>
            <a:noFill/>
          </p:spPr>
          <p:txBody>
            <a:bodyPr wrap="square" rtlCol="0">
              <a:spAutoFit/>
            </a:bodyPr>
            <a:lstStyle/>
            <a:p>
              <a:r>
                <a:rPr lang="en-US" sz="1400" dirty="0"/>
                <a:t>11-30m</a:t>
              </a:r>
              <a:endParaRPr lang="en-CH" sz="1400" dirty="0"/>
            </a:p>
          </p:txBody>
        </p:sp>
        <p:sp>
          <p:nvSpPr>
            <p:cNvPr id="26" name="TextBox 25">
              <a:extLst>
                <a:ext uri="{FF2B5EF4-FFF2-40B4-BE49-F238E27FC236}">
                  <a16:creationId xmlns:a16="http://schemas.microsoft.com/office/drawing/2014/main" id="{D821D531-8548-3C5A-FC41-E44FA3ECB775}"/>
                </a:ext>
              </a:extLst>
            </p:cNvPr>
            <p:cNvSpPr txBox="1"/>
            <p:nvPr/>
          </p:nvSpPr>
          <p:spPr>
            <a:xfrm>
              <a:off x="11050147" y="3973873"/>
              <a:ext cx="784987" cy="307777"/>
            </a:xfrm>
            <a:prstGeom prst="rect">
              <a:avLst/>
            </a:prstGeom>
            <a:noFill/>
          </p:spPr>
          <p:txBody>
            <a:bodyPr wrap="square" rtlCol="0">
              <a:spAutoFit/>
            </a:bodyPr>
            <a:lstStyle/>
            <a:p>
              <a:r>
                <a:rPr lang="en-US" sz="1400" dirty="0"/>
                <a:t>&gt;30m</a:t>
              </a:r>
              <a:endParaRPr lang="en-CH" sz="1400" dirty="0"/>
            </a:p>
          </p:txBody>
        </p:sp>
        <p:sp>
          <p:nvSpPr>
            <p:cNvPr id="27" name="TextBox 26">
              <a:extLst>
                <a:ext uri="{FF2B5EF4-FFF2-40B4-BE49-F238E27FC236}">
                  <a16:creationId xmlns:a16="http://schemas.microsoft.com/office/drawing/2014/main" id="{8D6BB6BF-CCFC-3EB8-A675-0BFE7DF9A0C3}"/>
                </a:ext>
              </a:extLst>
            </p:cNvPr>
            <p:cNvSpPr txBox="1"/>
            <p:nvPr/>
          </p:nvSpPr>
          <p:spPr>
            <a:xfrm>
              <a:off x="5766536" y="5184770"/>
              <a:ext cx="708342" cy="307777"/>
            </a:xfrm>
            <a:prstGeom prst="rect">
              <a:avLst/>
            </a:prstGeom>
            <a:noFill/>
          </p:spPr>
          <p:txBody>
            <a:bodyPr wrap="square" rtlCol="0">
              <a:spAutoFit/>
            </a:bodyPr>
            <a:lstStyle/>
            <a:p>
              <a:pPr algn="ctr"/>
              <a:r>
                <a:rPr lang="en-US" sz="1400" dirty="0"/>
                <a:t>Small</a:t>
              </a:r>
              <a:endParaRPr lang="en-CH" sz="1400" dirty="0"/>
            </a:p>
          </p:txBody>
        </p:sp>
        <p:sp>
          <p:nvSpPr>
            <p:cNvPr id="28" name="TextBox 27">
              <a:extLst>
                <a:ext uri="{FF2B5EF4-FFF2-40B4-BE49-F238E27FC236}">
                  <a16:creationId xmlns:a16="http://schemas.microsoft.com/office/drawing/2014/main" id="{AA3E1583-5CC1-2689-69B1-347C263663AD}"/>
                </a:ext>
              </a:extLst>
            </p:cNvPr>
            <p:cNvSpPr txBox="1"/>
            <p:nvPr/>
          </p:nvSpPr>
          <p:spPr>
            <a:xfrm>
              <a:off x="7582269" y="5184770"/>
              <a:ext cx="868670" cy="307777"/>
            </a:xfrm>
            <a:prstGeom prst="rect">
              <a:avLst/>
            </a:prstGeom>
            <a:noFill/>
          </p:spPr>
          <p:txBody>
            <a:bodyPr wrap="square" rtlCol="0">
              <a:spAutoFit/>
            </a:bodyPr>
            <a:lstStyle/>
            <a:p>
              <a:pPr algn="ctr"/>
              <a:r>
                <a:rPr lang="en-US" sz="1400" dirty="0"/>
                <a:t>Medium</a:t>
              </a:r>
              <a:endParaRPr lang="en-CH" sz="1400" dirty="0"/>
            </a:p>
          </p:txBody>
        </p:sp>
        <p:sp>
          <p:nvSpPr>
            <p:cNvPr id="29" name="TextBox 28">
              <a:extLst>
                <a:ext uri="{FF2B5EF4-FFF2-40B4-BE49-F238E27FC236}">
                  <a16:creationId xmlns:a16="http://schemas.microsoft.com/office/drawing/2014/main" id="{A913E6D7-1E15-AF6C-01E5-4F303C878F23}"/>
                </a:ext>
              </a:extLst>
            </p:cNvPr>
            <p:cNvSpPr txBox="1"/>
            <p:nvPr/>
          </p:nvSpPr>
          <p:spPr>
            <a:xfrm>
              <a:off x="9945344" y="5184770"/>
              <a:ext cx="868670" cy="307777"/>
            </a:xfrm>
            <a:prstGeom prst="rect">
              <a:avLst/>
            </a:prstGeom>
            <a:noFill/>
          </p:spPr>
          <p:txBody>
            <a:bodyPr wrap="square" rtlCol="0">
              <a:spAutoFit/>
            </a:bodyPr>
            <a:lstStyle/>
            <a:p>
              <a:pPr algn="ctr"/>
              <a:r>
                <a:rPr lang="en-US" sz="1400" dirty="0"/>
                <a:t>High</a:t>
              </a:r>
              <a:endParaRPr lang="en-CH" sz="1400" dirty="0"/>
            </a:p>
          </p:txBody>
        </p:sp>
      </p:grpSp>
      <p:grpSp>
        <p:nvGrpSpPr>
          <p:cNvPr id="338" name="Group 337">
            <a:extLst>
              <a:ext uri="{FF2B5EF4-FFF2-40B4-BE49-F238E27FC236}">
                <a16:creationId xmlns:a16="http://schemas.microsoft.com/office/drawing/2014/main" id="{7EF30DA9-AD11-610E-6FEA-5A782E07E58E}"/>
              </a:ext>
            </a:extLst>
          </p:cNvPr>
          <p:cNvGrpSpPr/>
          <p:nvPr/>
        </p:nvGrpSpPr>
        <p:grpSpPr>
          <a:xfrm>
            <a:off x="5865791" y="4692823"/>
            <a:ext cx="517017" cy="347874"/>
            <a:chOff x="5840391" y="4268436"/>
            <a:chExt cx="517017" cy="347874"/>
          </a:xfrm>
        </p:grpSpPr>
        <p:grpSp>
          <p:nvGrpSpPr>
            <p:cNvPr id="36" name="Group 35">
              <a:extLst>
                <a:ext uri="{FF2B5EF4-FFF2-40B4-BE49-F238E27FC236}">
                  <a16:creationId xmlns:a16="http://schemas.microsoft.com/office/drawing/2014/main" id="{645E0AF3-678C-E032-83D1-5BF6ADAC87FE}"/>
                </a:ext>
              </a:extLst>
            </p:cNvPr>
            <p:cNvGrpSpPr/>
            <p:nvPr/>
          </p:nvGrpSpPr>
          <p:grpSpPr>
            <a:xfrm>
              <a:off x="5840391" y="4455444"/>
              <a:ext cx="163393" cy="160866"/>
              <a:chOff x="5840391" y="4455444"/>
              <a:chExt cx="163393" cy="160866"/>
            </a:xfrm>
          </p:grpSpPr>
          <p:grpSp>
            <p:nvGrpSpPr>
              <p:cNvPr id="34" name="Group 33">
                <a:extLst>
                  <a:ext uri="{FF2B5EF4-FFF2-40B4-BE49-F238E27FC236}">
                    <a16:creationId xmlns:a16="http://schemas.microsoft.com/office/drawing/2014/main" id="{70010935-639F-5FA4-979B-1A590F9AC87D}"/>
                  </a:ext>
                </a:extLst>
              </p:cNvPr>
              <p:cNvGrpSpPr/>
              <p:nvPr/>
            </p:nvGrpSpPr>
            <p:grpSpPr>
              <a:xfrm>
                <a:off x="5841267" y="4455444"/>
                <a:ext cx="162517" cy="160866"/>
                <a:chOff x="5838638" y="4455443"/>
                <a:chExt cx="162517" cy="160866"/>
              </a:xfrm>
            </p:grpSpPr>
            <p:sp>
              <p:nvSpPr>
                <p:cNvPr id="30" name="Rectangle 29">
                  <a:extLst>
                    <a:ext uri="{FF2B5EF4-FFF2-40B4-BE49-F238E27FC236}">
                      <a16:creationId xmlns:a16="http://schemas.microsoft.com/office/drawing/2014/main" id="{4220F114-01C6-C3BB-52EF-80CD7592CECA}"/>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 name="Rectangle 30">
                  <a:extLst>
                    <a:ext uri="{FF2B5EF4-FFF2-40B4-BE49-F238E27FC236}">
                      <a16:creationId xmlns:a16="http://schemas.microsoft.com/office/drawing/2014/main" id="{2D482AC1-6C2A-3A8C-5E3A-F6866CF28C78}"/>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Rectangle 31">
                  <a:extLst>
                    <a:ext uri="{FF2B5EF4-FFF2-40B4-BE49-F238E27FC236}">
                      <a16:creationId xmlns:a16="http://schemas.microsoft.com/office/drawing/2014/main" id="{C80D1166-0692-529A-9EAD-03CE5B6060C7}"/>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 name="Rectangle 32">
                  <a:extLst>
                    <a:ext uri="{FF2B5EF4-FFF2-40B4-BE49-F238E27FC236}">
                      <a16:creationId xmlns:a16="http://schemas.microsoft.com/office/drawing/2014/main" id="{06E2A1D2-723D-D893-8DF1-21862B65EA1E}"/>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5" name="Rectangle 34">
                <a:extLst>
                  <a:ext uri="{FF2B5EF4-FFF2-40B4-BE49-F238E27FC236}">
                    <a16:creationId xmlns:a16="http://schemas.microsoft.com/office/drawing/2014/main" id="{8E0FAD1C-7023-9E33-D4D6-6732550808AE}"/>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7" name="Group 36">
              <a:extLst>
                <a:ext uri="{FF2B5EF4-FFF2-40B4-BE49-F238E27FC236}">
                  <a16:creationId xmlns:a16="http://schemas.microsoft.com/office/drawing/2014/main" id="{8C765487-F1AA-192C-BFD7-DC227E7F1468}"/>
                </a:ext>
              </a:extLst>
            </p:cNvPr>
            <p:cNvGrpSpPr/>
            <p:nvPr/>
          </p:nvGrpSpPr>
          <p:grpSpPr>
            <a:xfrm>
              <a:off x="5840391" y="4268436"/>
              <a:ext cx="163393" cy="160866"/>
              <a:chOff x="5840391" y="4455444"/>
              <a:chExt cx="163393" cy="160866"/>
            </a:xfrm>
          </p:grpSpPr>
          <p:grpSp>
            <p:nvGrpSpPr>
              <p:cNvPr id="38" name="Group 37">
                <a:extLst>
                  <a:ext uri="{FF2B5EF4-FFF2-40B4-BE49-F238E27FC236}">
                    <a16:creationId xmlns:a16="http://schemas.microsoft.com/office/drawing/2014/main" id="{A7400454-56CB-F5E3-80F0-32EFA6E33EE9}"/>
                  </a:ext>
                </a:extLst>
              </p:cNvPr>
              <p:cNvGrpSpPr/>
              <p:nvPr/>
            </p:nvGrpSpPr>
            <p:grpSpPr>
              <a:xfrm>
                <a:off x="5841267" y="4455444"/>
                <a:ext cx="162517" cy="160866"/>
                <a:chOff x="5838638" y="4455443"/>
                <a:chExt cx="162517" cy="160866"/>
              </a:xfrm>
            </p:grpSpPr>
            <p:sp>
              <p:nvSpPr>
                <p:cNvPr id="40" name="Rectangle 39">
                  <a:extLst>
                    <a:ext uri="{FF2B5EF4-FFF2-40B4-BE49-F238E27FC236}">
                      <a16:creationId xmlns:a16="http://schemas.microsoft.com/office/drawing/2014/main" id="{983D52B7-B74A-97AD-C34A-C02D3EEDE3AE}"/>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Rectangle 40">
                  <a:extLst>
                    <a:ext uri="{FF2B5EF4-FFF2-40B4-BE49-F238E27FC236}">
                      <a16:creationId xmlns:a16="http://schemas.microsoft.com/office/drawing/2014/main" id="{AFF23F88-C7CF-218B-A39D-812720BF1AB0}"/>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Rectangle 41">
                  <a:extLst>
                    <a:ext uri="{FF2B5EF4-FFF2-40B4-BE49-F238E27FC236}">
                      <a16:creationId xmlns:a16="http://schemas.microsoft.com/office/drawing/2014/main" id="{E52C7947-25DB-62C4-7B34-D52CCD15506C}"/>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Rectangle 42">
                  <a:extLst>
                    <a:ext uri="{FF2B5EF4-FFF2-40B4-BE49-F238E27FC236}">
                      <a16:creationId xmlns:a16="http://schemas.microsoft.com/office/drawing/2014/main" id="{22A603F0-9E35-B354-4064-542638C4976F}"/>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9" name="Rectangle 38">
                <a:extLst>
                  <a:ext uri="{FF2B5EF4-FFF2-40B4-BE49-F238E27FC236}">
                    <a16:creationId xmlns:a16="http://schemas.microsoft.com/office/drawing/2014/main" id="{8A438574-5A48-D04A-A983-84F440C58619}"/>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44" name="Group 43">
              <a:extLst>
                <a:ext uri="{FF2B5EF4-FFF2-40B4-BE49-F238E27FC236}">
                  <a16:creationId xmlns:a16="http://schemas.microsoft.com/office/drawing/2014/main" id="{6C979B36-FC64-CB1E-6DAD-CA413F9ACE79}"/>
                </a:ext>
              </a:extLst>
            </p:cNvPr>
            <p:cNvGrpSpPr/>
            <p:nvPr/>
          </p:nvGrpSpPr>
          <p:grpSpPr>
            <a:xfrm>
              <a:off x="6188218" y="4455443"/>
              <a:ext cx="163393" cy="160866"/>
              <a:chOff x="5840391" y="4455444"/>
              <a:chExt cx="163393" cy="160866"/>
            </a:xfrm>
          </p:grpSpPr>
          <p:grpSp>
            <p:nvGrpSpPr>
              <p:cNvPr id="45" name="Group 44">
                <a:extLst>
                  <a:ext uri="{FF2B5EF4-FFF2-40B4-BE49-F238E27FC236}">
                    <a16:creationId xmlns:a16="http://schemas.microsoft.com/office/drawing/2014/main" id="{EC7A1540-2315-F834-DA1B-3793B18DA09E}"/>
                  </a:ext>
                </a:extLst>
              </p:cNvPr>
              <p:cNvGrpSpPr/>
              <p:nvPr/>
            </p:nvGrpSpPr>
            <p:grpSpPr>
              <a:xfrm>
                <a:off x="5841267" y="4455444"/>
                <a:ext cx="162517" cy="160866"/>
                <a:chOff x="5838638" y="4455443"/>
                <a:chExt cx="162517" cy="160866"/>
              </a:xfrm>
            </p:grpSpPr>
            <p:sp>
              <p:nvSpPr>
                <p:cNvPr id="47" name="Rectangle 46">
                  <a:extLst>
                    <a:ext uri="{FF2B5EF4-FFF2-40B4-BE49-F238E27FC236}">
                      <a16:creationId xmlns:a16="http://schemas.microsoft.com/office/drawing/2014/main" id="{0C120C04-B402-A5FB-388B-22B662FF9868}"/>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Rectangle 47">
                  <a:extLst>
                    <a:ext uri="{FF2B5EF4-FFF2-40B4-BE49-F238E27FC236}">
                      <a16:creationId xmlns:a16="http://schemas.microsoft.com/office/drawing/2014/main" id="{749630EC-C380-F808-ED7E-D38F61F5198F}"/>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9" name="Rectangle 48">
                  <a:extLst>
                    <a:ext uri="{FF2B5EF4-FFF2-40B4-BE49-F238E27FC236}">
                      <a16:creationId xmlns:a16="http://schemas.microsoft.com/office/drawing/2014/main" id="{E39B264E-F290-9996-477A-CC0BA42FB164}"/>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0" name="Rectangle 49">
                  <a:extLst>
                    <a:ext uri="{FF2B5EF4-FFF2-40B4-BE49-F238E27FC236}">
                      <a16:creationId xmlns:a16="http://schemas.microsoft.com/office/drawing/2014/main" id="{6AD1C895-A7D7-F3ED-D6E5-C1ACFEA3783D}"/>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46" name="Rectangle 45">
                <a:extLst>
                  <a:ext uri="{FF2B5EF4-FFF2-40B4-BE49-F238E27FC236}">
                    <a16:creationId xmlns:a16="http://schemas.microsoft.com/office/drawing/2014/main" id="{80C55959-C2FA-37C1-58BE-6A875DB8BF8B}"/>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51" name="Group 50">
              <a:extLst>
                <a:ext uri="{FF2B5EF4-FFF2-40B4-BE49-F238E27FC236}">
                  <a16:creationId xmlns:a16="http://schemas.microsoft.com/office/drawing/2014/main" id="{B2FA1703-11B1-98E8-5AE7-2C942440F28D}"/>
                </a:ext>
              </a:extLst>
            </p:cNvPr>
            <p:cNvGrpSpPr/>
            <p:nvPr/>
          </p:nvGrpSpPr>
          <p:grpSpPr>
            <a:xfrm>
              <a:off x="6194015" y="4271469"/>
              <a:ext cx="163393" cy="160866"/>
              <a:chOff x="5840391" y="4455444"/>
              <a:chExt cx="163393" cy="160866"/>
            </a:xfrm>
          </p:grpSpPr>
          <p:grpSp>
            <p:nvGrpSpPr>
              <p:cNvPr id="52" name="Group 51">
                <a:extLst>
                  <a:ext uri="{FF2B5EF4-FFF2-40B4-BE49-F238E27FC236}">
                    <a16:creationId xmlns:a16="http://schemas.microsoft.com/office/drawing/2014/main" id="{A474BEE9-AB12-2063-1BDC-E751B535C6BD}"/>
                  </a:ext>
                </a:extLst>
              </p:cNvPr>
              <p:cNvGrpSpPr/>
              <p:nvPr/>
            </p:nvGrpSpPr>
            <p:grpSpPr>
              <a:xfrm>
                <a:off x="5841267" y="4455444"/>
                <a:ext cx="162517" cy="160866"/>
                <a:chOff x="5838638" y="4455443"/>
                <a:chExt cx="162517" cy="160866"/>
              </a:xfrm>
            </p:grpSpPr>
            <p:sp>
              <p:nvSpPr>
                <p:cNvPr id="54" name="Rectangle 53">
                  <a:extLst>
                    <a:ext uri="{FF2B5EF4-FFF2-40B4-BE49-F238E27FC236}">
                      <a16:creationId xmlns:a16="http://schemas.microsoft.com/office/drawing/2014/main" id="{DFE819D7-E54C-D5BF-BC79-E63C53E3E10B}"/>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5" name="Rectangle 54">
                  <a:extLst>
                    <a:ext uri="{FF2B5EF4-FFF2-40B4-BE49-F238E27FC236}">
                      <a16:creationId xmlns:a16="http://schemas.microsoft.com/office/drawing/2014/main" id="{EDD6A40D-17E4-A2F2-E1BF-CF0AE441BFE9}"/>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 name="Rectangle 55">
                  <a:extLst>
                    <a:ext uri="{FF2B5EF4-FFF2-40B4-BE49-F238E27FC236}">
                      <a16:creationId xmlns:a16="http://schemas.microsoft.com/office/drawing/2014/main" id="{EF61BE5D-C325-5034-5FB6-1B7616AB245B}"/>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7" name="Rectangle 56">
                  <a:extLst>
                    <a:ext uri="{FF2B5EF4-FFF2-40B4-BE49-F238E27FC236}">
                      <a16:creationId xmlns:a16="http://schemas.microsoft.com/office/drawing/2014/main" id="{7E8491F6-F1B8-A526-FB05-259ADB975C97}"/>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53" name="Rectangle 52">
                <a:extLst>
                  <a:ext uri="{FF2B5EF4-FFF2-40B4-BE49-F238E27FC236}">
                    <a16:creationId xmlns:a16="http://schemas.microsoft.com/office/drawing/2014/main" id="{B2580768-02C6-D23D-DF3E-D308B308FAB1}"/>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339" name="Group 338">
            <a:extLst>
              <a:ext uri="{FF2B5EF4-FFF2-40B4-BE49-F238E27FC236}">
                <a16:creationId xmlns:a16="http://schemas.microsoft.com/office/drawing/2014/main" id="{E400690B-B5D8-906F-8610-BE160351241F}"/>
              </a:ext>
            </a:extLst>
          </p:cNvPr>
          <p:cNvGrpSpPr/>
          <p:nvPr/>
        </p:nvGrpSpPr>
        <p:grpSpPr>
          <a:xfrm>
            <a:off x="7415959" y="4793114"/>
            <a:ext cx="1157974" cy="161889"/>
            <a:chOff x="7390559" y="4368727"/>
            <a:chExt cx="1157974" cy="161889"/>
          </a:xfrm>
        </p:grpSpPr>
        <p:grpSp>
          <p:nvGrpSpPr>
            <p:cNvPr id="58" name="Group 57">
              <a:extLst>
                <a:ext uri="{FF2B5EF4-FFF2-40B4-BE49-F238E27FC236}">
                  <a16:creationId xmlns:a16="http://schemas.microsoft.com/office/drawing/2014/main" id="{C509CEFE-366B-D211-2844-CE95A8C23D7B}"/>
                </a:ext>
              </a:extLst>
            </p:cNvPr>
            <p:cNvGrpSpPr/>
            <p:nvPr/>
          </p:nvGrpSpPr>
          <p:grpSpPr>
            <a:xfrm>
              <a:off x="7390559" y="4368728"/>
              <a:ext cx="163393" cy="160866"/>
              <a:chOff x="5840391" y="4455444"/>
              <a:chExt cx="163393" cy="160866"/>
            </a:xfrm>
          </p:grpSpPr>
          <p:grpSp>
            <p:nvGrpSpPr>
              <p:cNvPr id="59" name="Group 58">
                <a:extLst>
                  <a:ext uri="{FF2B5EF4-FFF2-40B4-BE49-F238E27FC236}">
                    <a16:creationId xmlns:a16="http://schemas.microsoft.com/office/drawing/2014/main" id="{F3116232-D6B4-0D7E-7B1B-16F72C2C3849}"/>
                  </a:ext>
                </a:extLst>
              </p:cNvPr>
              <p:cNvGrpSpPr/>
              <p:nvPr/>
            </p:nvGrpSpPr>
            <p:grpSpPr>
              <a:xfrm>
                <a:off x="5841267" y="4455444"/>
                <a:ext cx="162517" cy="160866"/>
                <a:chOff x="5838638" y="4455443"/>
                <a:chExt cx="162517" cy="160866"/>
              </a:xfrm>
            </p:grpSpPr>
            <p:sp>
              <p:nvSpPr>
                <p:cNvPr id="61" name="Rectangle 60">
                  <a:extLst>
                    <a:ext uri="{FF2B5EF4-FFF2-40B4-BE49-F238E27FC236}">
                      <a16:creationId xmlns:a16="http://schemas.microsoft.com/office/drawing/2014/main" id="{F4B0963B-F7BD-A36E-2D26-78279A3071BE}"/>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2" name="Rectangle 61">
                  <a:extLst>
                    <a:ext uri="{FF2B5EF4-FFF2-40B4-BE49-F238E27FC236}">
                      <a16:creationId xmlns:a16="http://schemas.microsoft.com/office/drawing/2014/main" id="{C1DE9CD6-5AF9-6A0E-6548-B5243A7B0C32}"/>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3" name="Rectangle 62">
                  <a:extLst>
                    <a:ext uri="{FF2B5EF4-FFF2-40B4-BE49-F238E27FC236}">
                      <a16:creationId xmlns:a16="http://schemas.microsoft.com/office/drawing/2014/main" id="{8A0392D3-19E6-0448-4D63-5B69CF657DFA}"/>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4" name="Rectangle 63">
                  <a:extLst>
                    <a:ext uri="{FF2B5EF4-FFF2-40B4-BE49-F238E27FC236}">
                      <a16:creationId xmlns:a16="http://schemas.microsoft.com/office/drawing/2014/main" id="{D4C99489-36F5-6808-2FB8-694715E08C15}"/>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60" name="Rectangle 59">
                <a:extLst>
                  <a:ext uri="{FF2B5EF4-FFF2-40B4-BE49-F238E27FC236}">
                    <a16:creationId xmlns:a16="http://schemas.microsoft.com/office/drawing/2014/main" id="{239983AD-ACE2-5315-A2CA-403CC5571B3D}"/>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65" name="Group 64">
              <a:extLst>
                <a:ext uri="{FF2B5EF4-FFF2-40B4-BE49-F238E27FC236}">
                  <a16:creationId xmlns:a16="http://schemas.microsoft.com/office/drawing/2014/main" id="{078A31A9-2852-9E32-C003-C47227A96FD2}"/>
                </a:ext>
              </a:extLst>
            </p:cNvPr>
            <p:cNvGrpSpPr/>
            <p:nvPr/>
          </p:nvGrpSpPr>
          <p:grpSpPr>
            <a:xfrm>
              <a:off x="7573405" y="4368729"/>
              <a:ext cx="163393" cy="160866"/>
              <a:chOff x="5840391" y="4455444"/>
              <a:chExt cx="163393" cy="160866"/>
            </a:xfrm>
          </p:grpSpPr>
          <p:grpSp>
            <p:nvGrpSpPr>
              <p:cNvPr id="66" name="Group 65">
                <a:extLst>
                  <a:ext uri="{FF2B5EF4-FFF2-40B4-BE49-F238E27FC236}">
                    <a16:creationId xmlns:a16="http://schemas.microsoft.com/office/drawing/2014/main" id="{755A03C4-8D12-BDB9-9B17-200086CCA54F}"/>
                  </a:ext>
                </a:extLst>
              </p:cNvPr>
              <p:cNvGrpSpPr/>
              <p:nvPr/>
            </p:nvGrpSpPr>
            <p:grpSpPr>
              <a:xfrm>
                <a:off x="5841267" y="4455444"/>
                <a:ext cx="162517" cy="160866"/>
                <a:chOff x="5838638" y="4455443"/>
                <a:chExt cx="162517" cy="160866"/>
              </a:xfrm>
            </p:grpSpPr>
            <p:sp>
              <p:nvSpPr>
                <p:cNvPr id="68" name="Rectangle 67">
                  <a:extLst>
                    <a:ext uri="{FF2B5EF4-FFF2-40B4-BE49-F238E27FC236}">
                      <a16:creationId xmlns:a16="http://schemas.microsoft.com/office/drawing/2014/main" id="{2FDE27C9-1B25-9E62-08B1-5413B2BB2B27}"/>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9" name="Rectangle 68">
                  <a:extLst>
                    <a:ext uri="{FF2B5EF4-FFF2-40B4-BE49-F238E27FC236}">
                      <a16:creationId xmlns:a16="http://schemas.microsoft.com/office/drawing/2014/main" id="{C4BCF38E-0C4B-5482-69B9-F28F1C463430}"/>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0" name="Rectangle 69">
                  <a:extLst>
                    <a:ext uri="{FF2B5EF4-FFF2-40B4-BE49-F238E27FC236}">
                      <a16:creationId xmlns:a16="http://schemas.microsoft.com/office/drawing/2014/main" id="{21E2788D-B010-1E95-8682-4DD1931B1507}"/>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1" name="Rectangle 70">
                  <a:extLst>
                    <a:ext uri="{FF2B5EF4-FFF2-40B4-BE49-F238E27FC236}">
                      <a16:creationId xmlns:a16="http://schemas.microsoft.com/office/drawing/2014/main" id="{7A347FB4-DF73-2F69-C870-6FAA4DD6A7D2}"/>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67" name="Rectangle 66">
                <a:extLst>
                  <a:ext uri="{FF2B5EF4-FFF2-40B4-BE49-F238E27FC236}">
                    <a16:creationId xmlns:a16="http://schemas.microsoft.com/office/drawing/2014/main" id="{18E46EEA-CCA8-DE42-750A-3F54848D80B2}"/>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72" name="Group 71">
              <a:extLst>
                <a:ext uri="{FF2B5EF4-FFF2-40B4-BE49-F238E27FC236}">
                  <a16:creationId xmlns:a16="http://schemas.microsoft.com/office/drawing/2014/main" id="{A07BAC8F-93EC-9271-0913-49DAE935D230}"/>
                </a:ext>
              </a:extLst>
            </p:cNvPr>
            <p:cNvGrpSpPr/>
            <p:nvPr/>
          </p:nvGrpSpPr>
          <p:grpSpPr>
            <a:xfrm>
              <a:off x="7761088" y="4368728"/>
              <a:ext cx="163393" cy="160866"/>
              <a:chOff x="5840391" y="4455444"/>
              <a:chExt cx="163393" cy="160866"/>
            </a:xfrm>
          </p:grpSpPr>
          <p:grpSp>
            <p:nvGrpSpPr>
              <p:cNvPr id="73" name="Group 72">
                <a:extLst>
                  <a:ext uri="{FF2B5EF4-FFF2-40B4-BE49-F238E27FC236}">
                    <a16:creationId xmlns:a16="http://schemas.microsoft.com/office/drawing/2014/main" id="{32D01467-7183-849A-B674-A9E129D676EB}"/>
                  </a:ext>
                </a:extLst>
              </p:cNvPr>
              <p:cNvGrpSpPr/>
              <p:nvPr/>
            </p:nvGrpSpPr>
            <p:grpSpPr>
              <a:xfrm>
                <a:off x="5841267" y="4455444"/>
                <a:ext cx="162517" cy="160866"/>
                <a:chOff x="5838638" y="4455443"/>
                <a:chExt cx="162517" cy="160866"/>
              </a:xfrm>
            </p:grpSpPr>
            <p:sp>
              <p:nvSpPr>
                <p:cNvPr id="75" name="Rectangle 74">
                  <a:extLst>
                    <a:ext uri="{FF2B5EF4-FFF2-40B4-BE49-F238E27FC236}">
                      <a16:creationId xmlns:a16="http://schemas.microsoft.com/office/drawing/2014/main" id="{96CFDD0A-09CF-DABE-CDD2-48533BB8DA55}"/>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6" name="Rectangle 75">
                  <a:extLst>
                    <a:ext uri="{FF2B5EF4-FFF2-40B4-BE49-F238E27FC236}">
                      <a16:creationId xmlns:a16="http://schemas.microsoft.com/office/drawing/2014/main" id="{DFC64CDD-27D2-9F18-0FA2-D50B04D5DE5C}"/>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7" name="Rectangle 76">
                  <a:extLst>
                    <a:ext uri="{FF2B5EF4-FFF2-40B4-BE49-F238E27FC236}">
                      <a16:creationId xmlns:a16="http://schemas.microsoft.com/office/drawing/2014/main" id="{E609B37A-057A-7A56-2C2A-4D35D54EC18A}"/>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8" name="Rectangle 77">
                  <a:extLst>
                    <a:ext uri="{FF2B5EF4-FFF2-40B4-BE49-F238E27FC236}">
                      <a16:creationId xmlns:a16="http://schemas.microsoft.com/office/drawing/2014/main" id="{01B1090C-0D1A-4D57-1C6D-9A1328051FC3}"/>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74" name="Rectangle 73">
                <a:extLst>
                  <a:ext uri="{FF2B5EF4-FFF2-40B4-BE49-F238E27FC236}">
                    <a16:creationId xmlns:a16="http://schemas.microsoft.com/office/drawing/2014/main" id="{EE0FE611-AD2A-478D-80E0-47A910720DB2}"/>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79" name="Group 78">
              <a:extLst>
                <a:ext uri="{FF2B5EF4-FFF2-40B4-BE49-F238E27FC236}">
                  <a16:creationId xmlns:a16="http://schemas.microsoft.com/office/drawing/2014/main" id="{B4B74C54-9713-D835-430B-E045275BE7FF}"/>
                </a:ext>
              </a:extLst>
            </p:cNvPr>
            <p:cNvGrpSpPr/>
            <p:nvPr/>
          </p:nvGrpSpPr>
          <p:grpSpPr>
            <a:xfrm>
              <a:off x="7956433" y="4368727"/>
              <a:ext cx="163393" cy="160866"/>
              <a:chOff x="5840391" y="4455444"/>
              <a:chExt cx="163393" cy="160866"/>
            </a:xfrm>
          </p:grpSpPr>
          <p:grpSp>
            <p:nvGrpSpPr>
              <p:cNvPr id="80" name="Group 79">
                <a:extLst>
                  <a:ext uri="{FF2B5EF4-FFF2-40B4-BE49-F238E27FC236}">
                    <a16:creationId xmlns:a16="http://schemas.microsoft.com/office/drawing/2014/main" id="{31513E75-3354-723E-5C3C-9C37CA852AC1}"/>
                  </a:ext>
                </a:extLst>
              </p:cNvPr>
              <p:cNvGrpSpPr/>
              <p:nvPr/>
            </p:nvGrpSpPr>
            <p:grpSpPr>
              <a:xfrm>
                <a:off x="5841267" y="4455444"/>
                <a:ext cx="162517" cy="160866"/>
                <a:chOff x="5838638" y="4455443"/>
                <a:chExt cx="162517" cy="160866"/>
              </a:xfrm>
            </p:grpSpPr>
            <p:sp>
              <p:nvSpPr>
                <p:cNvPr id="82" name="Rectangle 81">
                  <a:extLst>
                    <a:ext uri="{FF2B5EF4-FFF2-40B4-BE49-F238E27FC236}">
                      <a16:creationId xmlns:a16="http://schemas.microsoft.com/office/drawing/2014/main" id="{5D027036-F12F-5D71-2ECB-74ACF9E2E372}"/>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3" name="Rectangle 82">
                  <a:extLst>
                    <a:ext uri="{FF2B5EF4-FFF2-40B4-BE49-F238E27FC236}">
                      <a16:creationId xmlns:a16="http://schemas.microsoft.com/office/drawing/2014/main" id="{67E8F358-2CA8-5DE5-8FD6-49343469E42E}"/>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4" name="Rectangle 83">
                  <a:extLst>
                    <a:ext uri="{FF2B5EF4-FFF2-40B4-BE49-F238E27FC236}">
                      <a16:creationId xmlns:a16="http://schemas.microsoft.com/office/drawing/2014/main" id="{3954D5A5-3298-CAC3-434D-733E840FC20A}"/>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5" name="Rectangle 84">
                  <a:extLst>
                    <a:ext uri="{FF2B5EF4-FFF2-40B4-BE49-F238E27FC236}">
                      <a16:creationId xmlns:a16="http://schemas.microsoft.com/office/drawing/2014/main" id="{414586DB-D265-B2CE-C52E-4A98EE281D79}"/>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81" name="Rectangle 80">
                <a:extLst>
                  <a:ext uri="{FF2B5EF4-FFF2-40B4-BE49-F238E27FC236}">
                    <a16:creationId xmlns:a16="http://schemas.microsoft.com/office/drawing/2014/main" id="{591E7C8A-E670-2D92-7108-6EF1A8427FD1}"/>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86" name="Group 85">
              <a:extLst>
                <a:ext uri="{FF2B5EF4-FFF2-40B4-BE49-F238E27FC236}">
                  <a16:creationId xmlns:a16="http://schemas.microsoft.com/office/drawing/2014/main" id="{8275666B-35A0-78DB-3035-436DEDA4B8B5}"/>
                </a:ext>
              </a:extLst>
            </p:cNvPr>
            <p:cNvGrpSpPr/>
            <p:nvPr/>
          </p:nvGrpSpPr>
          <p:grpSpPr>
            <a:xfrm>
              <a:off x="8385140" y="4369750"/>
              <a:ext cx="163393" cy="160866"/>
              <a:chOff x="5840391" y="4455444"/>
              <a:chExt cx="163393" cy="160866"/>
            </a:xfrm>
          </p:grpSpPr>
          <p:grpSp>
            <p:nvGrpSpPr>
              <p:cNvPr id="87" name="Group 86">
                <a:extLst>
                  <a:ext uri="{FF2B5EF4-FFF2-40B4-BE49-F238E27FC236}">
                    <a16:creationId xmlns:a16="http://schemas.microsoft.com/office/drawing/2014/main" id="{E7A14B92-448B-5F75-A8BA-7E858F623F9B}"/>
                  </a:ext>
                </a:extLst>
              </p:cNvPr>
              <p:cNvGrpSpPr/>
              <p:nvPr/>
            </p:nvGrpSpPr>
            <p:grpSpPr>
              <a:xfrm>
                <a:off x="5841267" y="4455444"/>
                <a:ext cx="162517" cy="160866"/>
                <a:chOff x="5838638" y="4455443"/>
                <a:chExt cx="162517" cy="160866"/>
              </a:xfrm>
            </p:grpSpPr>
            <p:sp>
              <p:nvSpPr>
                <p:cNvPr id="89" name="Rectangle 88">
                  <a:extLst>
                    <a:ext uri="{FF2B5EF4-FFF2-40B4-BE49-F238E27FC236}">
                      <a16:creationId xmlns:a16="http://schemas.microsoft.com/office/drawing/2014/main" id="{A1F46EA1-BDCB-EA82-CAD6-E718AD94F16B}"/>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0" name="Rectangle 89">
                  <a:extLst>
                    <a:ext uri="{FF2B5EF4-FFF2-40B4-BE49-F238E27FC236}">
                      <a16:creationId xmlns:a16="http://schemas.microsoft.com/office/drawing/2014/main" id="{C27875E3-903D-5AE1-6DE9-1C1E35ACA7D7}"/>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1" name="Rectangle 90">
                  <a:extLst>
                    <a:ext uri="{FF2B5EF4-FFF2-40B4-BE49-F238E27FC236}">
                      <a16:creationId xmlns:a16="http://schemas.microsoft.com/office/drawing/2014/main" id="{88123AE3-6529-BE9D-A96B-F1A527499D4E}"/>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2" name="Rectangle 91">
                  <a:extLst>
                    <a:ext uri="{FF2B5EF4-FFF2-40B4-BE49-F238E27FC236}">
                      <a16:creationId xmlns:a16="http://schemas.microsoft.com/office/drawing/2014/main" id="{6DFCBD34-0E9A-7D3D-DC70-3CCCDF25DD4D}"/>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88" name="Rectangle 87">
                <a:extLst>
                  <a:ext uri="{FF2B5EF4-FFF2-40B4-BE49-F238E27FC236}">
                    <a16:creationId xmlns:a16="http://schemas.microsoft.com/office/drawing/2014/main" id="{F4D26912-7D67-CF36-B859-49BC16FC7561}"/>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grpSp>
        <p:nvGrpSpPr>
          <p:cNvPr id="340" name="Group 339">
            <a:extLst>
              <a:ext uri="{FF2B5EF4-FFF2-40B4-BE49-F238E27FC236}">
                <a16:creationId xmlns:a16="http://schemas.microsoft.com/office/drawing/2014/main" id="{308AA307-5E6F-CDBE-EB70-48C0171D5ACB}"/>
              </a:ext>
            </a:extLst>
          </p:cNvPr>
          <p:cNvGrpSpPr/>
          <p:nvPr/>
        </p:nvGrpSpPr>
        <p:grpSpPr>
          <a:xfrm>
            <a:off x="9951120" y="3582366"/>
            <a:ext cx="821753" cy="1458330"/>
            <a:chOff x="9925720" y="3157979"/>
            <a:chExt cx="821753" cy="1458330"/>
          </a:xfrm>
        </p:grpSpPr>
        <p:grpSp>
          <p:nvGrpSpPr>
            <p:cNvPr id="93" name="Group 92">
              <a:extLst>
                <a:ext uri="{FF2B5EF4-FFF2-40B4-BE49-F238E27FC236}">
                  <a16:creationId xmlns:a16="http://schemas.microsoft.com/office/drawing/2014/main" id="{3F56ADC1-609B-7772-BF1B-42EC4A4ADDFC}"/>
                </a:ext>
              </a:extLst>
            </p:cNvPr>
            <p:cNvGrpSpPr/>
            <p:nvPr/>
          </p:nvGrpSpPr>
          <p:grpSpPr>
            <a:xfrm>
              <a:off x="9925720" y="4408489"/>
              <a:ext cx="126275" cy="207820"/>
              <a:chOff x="5840391" y="4455444"/>
              <a:chExt cx="163393" cy="160866"/>
            </a:xfrm>
          </p:grpSpPr>
          <p:grpSp>
            <p:nvGrpSpPr>
              <p:cNvPr id="94" name="Group 93">
                <a:extLst>
                  <a:ext uri="{FF2B5EF4-FFF2-40B4-BE49-F238E27FC236}">
                    <a16:creationId xmlns:a16="http://schemas.microsoft.com/office/drawing/2014/main" id="{A83A7D78-88E4-DE51-8044-C5EB9B8DBC61}"/>
                  </a:ext>
                </a:extLst>
              </p:cNvPr>
              <p:cNvGrpSpPr/>
              <p:nvPr/>
            </p:nvGrpSpPr>
            <p:grpSpPr>
              <a:xfrm>
                <a:off x="5841267" y="4455444"/>
                <a:ext cx="162517" cy="160866"/>
                <a:chOff x="5838638" y="4455443"/>
                <a:chExt cx="162517" cy="160866"/>
              </a:xfrm>
            </p:grpSpPr>
            <p:sp>
              <p:nvSpPr>
                <p:cNvPr id="96" name="Rectangle 95">
                  <a:extLst>
                    <a:ext uri="{FF2B5EF4-FFF2-40B4-BE49-F238E27FC236}">
                      <a16:creationId xmlns:a16="http://schemas.microsoft.com/office/drawing/2014/main" id="{1EA2F387-7673-B3F9-C78A-12B94E8051E4}"/>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7" name="Rectangle 96">
                  <a:extLst>
                    <a:ext uri="{FF2B5EF4-FFF2-40B4-BE49-F238E27FC236}">
                      <a16:creationId xmlns:a16="http://schemas.microsoft.com/office/drawing/2014/main" id="{90983374-5042-BA88-B712-D4C88ED34809}"/>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8" name="Rectangle 97">
                  <a:extLst>
                    <a:ext uri="{FF2B5EF4-FFF2-40B4-BE49-F238E27FC236}">
                      <a16:creationId xmlns:a16="http://schemas.microsoft.com/office/drawing/2014/main" id="{8A74EAA0-7681-EA8E-FE18-04A74CA5D4AB}"/>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9" name="Rectangle 98">
                  <a:extLst>
                    <a:ext uri="{FF2B5EF4-FFF2-40B4-BE49-F238E27FC236}">
                      <a16:creationId xmlns:a16="http://schemas.microsoft.com/office/drawing/2014/main" id="{B8C7E591-2776-2795-1FB7-1E3DD88A9050}"/>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95" name="Rectangle 94">
                <a:extLst>
                  <a:ext uri="{FF2B5EF4-FFF2-40B4-BE49-F238E27FC236}">
                    <a16:creationId xmlns:a16="http://schemas.microsoft.com/office/drawing/2014/main" id="{D2869CBF-C9B0-0CFE-DA9E-192E8402F86A}"/>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0" name="Group 99">
              <a:extLst>
                <a:ext uri="{FF2B5EF4-FFF2-40B4-BE49-F238E27FC236}">
                  <a16:creationId xmlns:a16="http://schemas.microsoft.com/office/drawing/2014/main" id="{7C103C94-11F9-1537-D896-8E87A040C084}"/>
                </a:ext>
              </a:extLst>
            </p:cNvPr>
            <p:cNvGrpSpPr/>
            <p:nvPr/>
          </p:nvGrpSpPr>
          <p:grpSpPr>
            <a:xfrm>
              <a:off x="9925720" y="4197645"/>
              <a:ext cx="126275" cy="207820"/>
              <a:chOff x="5840391" y="4455444"/>
              <a:chExt cx="163393" cy="160866"/>
            </a:xfrm>
          </p:grpSpPr>
          <p:grpSp>
            <p:nvGrpSpPr>
              <p:cNvPr id="101" name="Group 100">
                <a:extLst>
                  <a:ext uri="{FF2B5EF4-FFF2-40B4-BE49-F238E27FC236}">
                    <a16:creationId xmlns:a16="http://schemas.microsoft.com/office/drawing/2014/main" id="{4E538285-4D2E-6766-D2AF-7BDA904D8C3F}"/>
                  </a:ext>
                </a:extLst>
              </p:cNvPr>
              <p:cNvGrpSpPr/>
              <p:nvPr/>
            </p:nvGrpSpPr>
            <p:grpSpPr>
              <a:xfrm>
                <a:off x="5841267" y="4455444"/>
                <a:ext cx="162517" cy="160866"/>
                <a:chOff x="5838638" y="4455443"/>
                <a:chExt cx="162517" cy="160866"/>
              </a:xfrm>
            </p:grpSpPr>
            <p:sp>
              <p:nvSpPr>
                <p:cNvPr id="103" name="Rectangle 102">
                  <a:extLst>
                    <a:ext uri="{FF2B5EF4-FFF2-40B4-BE49-F238E27FC236}">
                      <a16:creationId xmlns:a16="http://schemas.microsoft.com/office/drawing/2014/main" id="{D7A1254C-B7C4-4C95-4804-A5374CF69EF7}"/>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4" name="Rectangle 103">
                  <a:extLst>
                    <a:ext uri="{FF2B5EF4-FFF2-40B4-BE49-F238E27FC236}">
                      <a16:creationId xmlns:a16="http://schemas.microsoft.com/office/drawing/2014/main" id="{5ABF5891-0267-9FF2-1C74-B2C159DC6158}"/>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5" name="Rectangle 104">
                  <a:extLst>
                    <a:ext uri="{FF2B5EF4-FFF2-40B4-BE49-F238E27FC236}">
                      <a16:creationId xmlns:a16="http://schemas.microsoft.com/office/drawing/2014/main" id="{D66D59F6-81C6-04D1-1638-D3166EBC0E61}"/>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6" name="Rectangle 105">
                  <a:extLst>
                    <a:ext uri="{FF2B5EF4-FFF2-40B4-BE49-F238E27FC236}">
                      <a16:creationId xmlns:a16="http://schemas.microsoft.com/office/drawing/2014/main" id="{7127424F-53FD-E1D2-C247-CDEA68965255}"/>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02" name="Rectangle 101">
                <a:extLst>
                  <a:ext uri="{FF2B5EF4-FFF2-40B4-BE49-F238E27FC236}">
                    <a16:creationId xmlns:a16="http://schemas.microsoft.com/office/drawing/2014/main" id="{E93E6A27-463C-5F6C-D61D-50E5C2630477}"/>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07" name="Group 106">
              <a:extLst>
                <a:ext uri="{FF2B5EF4-FFF2-40B4-BE49-F238E27FC236}">
                  <a16:creationId xmlns:a16="http://schemas.microsoft.com/office/drawing/2014/main" id="{92B10338-E5C6-0ED0-10F5-42F637E75A23}"/>
                </a:ext>
              </a:extLst>
            </p:cNvPr>
            <p:cNvGrpSpPr/>
            <p:nvPr/>
          </p:nvGrpSpPr>
          <p:grpSpPr>
            <a:xfrm>
              <a:off x="9926406" y="3993743"/>
              <a:ext cx="126275" cy="207820"/>
              <a:chOff x="5840391" y="4455444"/>
              <a:chExt cx="163393" cy="160866"/>
            </a:xfrm>
          </p:grpSpPr>
          <p:grpSp>
            <p:nvGrpSpPr>
              <p:cNvPr id="108" name="Group 107">
                <a:extLst>
                  <a:ext uri="{FF2B5EF4-FFF2-40B4-BE49-F238E27FC236}">
                    <a16:creationId xmlns:a16="http://schemas.microsoft.com/office/drawing/2014/main" id="{8ADFB744-B8E9-80E2-872E-4347E4C4C102}"/>
                  </a:ext>
                </a:extLst>
              </p:cNvPr>
              <p:cNvGrpSpPr/>
              <p:nvPr/>
            </p:nvGrpSpPr>
            <p:grpSpPr>
              <a:xfrm>
                <a:off x="5841267" y="4455444"/>
                <a:ext cx="162517" cy="160866"/>
                <a:chOff x="5838638" y="4455443"/>
                <a:chExt cx="162517" cy="160866"/>
              </a:xfrm>
            </p:grpSpPr>
            <p:sp>
              <p:nvSpPr>
                <p:cNvPr id="110" name="Rectangle 109">
                  <a:extLst>
                    <a:ext uri="{FF2B5EF4-FFF2-40B4-BE49-F238E27FC236}">
                      <a16:creationId xmlns:a16="http://schemas.microsoft.com/office/drawing/2014/main" id="{A4C0201F-617B-CA78-1186-DD3B0EBC0EF5}"/>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1" name="Rectangle 110">
                  <a:extLst>
                    <a:ext uri="{FF2B5EF4-FFF2-40B4-BE49-F238E27FC236}">
                      <a16:creationId xmlns:a16="http://schemas.microsoft.com/office/drawing/2014/main" id="{67B42078-3929-6C97-93EF-C4C7FF4117B7}"/>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2" name="Rectangle 111">
                  <a:extLst>
                    <a:ext uri="{FF2B5EF4-FFF2-40B4-BE49-F238E27FC236}">
                      <a16:creationId xmlns:a16="http://schemas.microsoft.com/office/drawing/2014/main" id="{CE74CFE7-6A27-4A99-1942-5558A5FEBB42}"/>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3" name="Rectangle 112">
                  <a:extLst>
                    <a:ext uri="{FF2B5EF4-FFF2-40B4-BE49-F238E27FC236}">
                      <a16:creationId xmlns:a16="http://schemas.microsoft.com/office/drawing/2014/main" id="{3E737344-DF81-0B2B-1008-37458AF76210}"/>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09" name="Rectangle 108">
                <a:extLst>
                  <a:ext uri="{FF2B5EF4-FFF2-40B4-BE49-F238E27FC236}">
                    <a16:creationId xmlns:a16="http://schemas.microsoft.com/office/drawing/2014/main" id="{23667FB8-39A8-EAFC-8E24-DFCFE1F4C10C}"/>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14" name="Group 113">
              <a:extLst>
                <a:ext uri="{FF2B5EF4-FFF2-40B4-BE49-F238E27FC236}">
                  <a16:creationId xmlns:a16="http://schemas.microsoft.com/office/drawing/2014/main" id="{DC16DFFC-8ECF-964A-34A2-5AEB007CCD8B}"/>
                </a:ext>
              </a:extLst>
            </p:cNvPr>
            <p:cNvGrpSpPr/>
            <p:nvPr/>
          </p:nvGrpSpPr>
          <p:grpSpPr>
            <a:xfrm>
              <a:off x="9925720" y="3785921"/>
              <a:ext cx="126275" cy="207820"/>
              <a:chOff x="5840391" y="4455444"/>
              <a:chExt cx="163393" cy="160866"/>
            </a:xfrm>
          </p:grpSpPr>
          <p:grpSp>
            <p:nvGrpSpPr>
              <p:cNvPr id="115" name="Group 114">
                <a:extLst>
                  <a:ext uri="{FF2B5EF4-FFF2-40B4-BE49-F238E27FC236}">
                    <a16:creationId xmlns:a16="http://schemas.microsoft.com/office/drawing/2014/main" id="{80CEC6EB-D2ED-A137-5DED-142DBEF37161}"/>
                  </a:ext>
                </a:extLst>
              </p:cNvPr>
              <p:cNvGrpSpPr/>
              <p:nvPr/>
            </p:nvGrpSpPr>
            <p:grpSpPr>
              <a:xfrm>
                <a:off x="5841267" y="4455444"/>
                <a:ext cx="162517" cy="160866"/>
                <a:chOff x="5838638" y="4455443"/>
                <a:chExt cx="162517" cy="160866"/>
              </a:xfrm>
            </p:grpSpPr>
            <p:sp>
              <p:nvSpPr>
                <p:cNvPr id="117" name="Rectangle 116">
                  <a:extLst>
                    <a:ext uri="{FF2B5EF4-FFF2-40B4-BE49-F238E27FC236}">
                      <a16:creationId xmlns:a16="http://schemas.microsoft.com/office/drawing/2014/main" id="{B11C40D4-1AB0-E16A-F101-36A5F0142345}"/>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8" name="Rectangle 117">
                  <a:extLst>
                    <a:ext uri="{FF2B5EF4-FFF2-40B4-BE49-F238E27FC236}">
                      <a16:creationId xmlns:a16="http://schemas.microsoft.com/office/drawing/2014/main" id="{4EFCD07C-A8C5-762F-B637-223A612DD980}"/>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9" name="Rectangle 118">
                  <a:extLst>
                    <a:ext uri="{FF2B5EF4-FFF2-40B4-BE49-F238E27FC236}">
                      <a16:creationId xmlns:a16="http://schemas.microsoft.com/office/drawing/2014/main" id="{AD297D8A-0BB8-BD89-F074-275F12F6148C}"/>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0" name="Rectangle 119">
                  <a:extLst>
                    <a:ext uri="{FF2B5EF4-FFF2-40B4-BE49-F238E27FC236}">
                      <a16:creationId xmlns:a16="http://schemas.microsoft.com/office/drawing/2014/main" id="{E21DB0D5-B402-7248-20BE-C45EF985165C}"/>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16" name="Rectangle 115">
                <a:extLst>
                  <a:ext uri="{FF2B5EF4-FFF2-40B4-BE49-F238E27FC236}">
                    <a16:creationId xmlns:a16="http://schemas.microsoft.com/office/drawing/2014/main" id="{EA7393CC-6DFF-7D67-36C8-5375B6ABA421}"/>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21" name="Group 120">
              <a:extLst>
                <a:ext uri="{FF2B5EF4-FFF2-40B4-BE49-F238E27FC236}">
                  <a16:creationId xmlns:a16="http://schemas.microsoft.com/office/drawing/2014/main" id="{B6DDB354-4049-C6CC-873C-514DB18625F3}"/>
                </a:ext>
              </a:extLst>
            </p:cNvPr>
            <p:cNvGrpSpPr/>
            <p:nvPr/>
          </p:nvGrpSpPr>
          <p:grpSpPr>
            <a:xfrm>
              <a:off x="9925720" y="3575107"/>
              <a:ext cx="126275" cy="207820"/>
              <a:chOff x="5840391" y="4455444"/>
              <a:chExt cx="163393" cy="160866"/>
            </a:xfrm>
          </p:grpSpPr>
          <p:grpSp>
            <p:nvGrpSpPr>
              <p:cNvPr id="122" name="Group 121">
                <a:extLst>
                  <a:ext uri="{FF2B5EF4-FFF2-40B4-BE49-F238E27FC236}">
                    <a16:creationId xmlns:a16="http://schemas.microsoft.com/office/drawing/2014/main" id="{EEA3D034-CD6D-539E-8C65-415FD6716B61}"/>
                  </a:ext>
                </a:extLst>
              </p:cNvPr>
              <p:cNvGrpSpPr/>
              <p:nvPr/>
            </p:nvGrpSpPr>
            <p:grpSpPr>
              <a:xfrm>
                <a:off x="5841267" y="4455444"/>
                <a:ext cx="162517" cy="160866"/>
                <a:chOff x="5838638" y="4455443"/>
                <a:chExt cx="162517" cy="160866"/>
              </a:xfrm>
            </p:grpSpPr>
            <p:sp>
              <p:nvSpPr>
                <p:cNvPr id="124" name="Rectangle 123">
                  <a:extLst>
                    <a:ext uri="{FF2B5EF4-FFF2-40B4-BE49-F238E27FC236}">
                      <a16:creationId xmlns:a16="http://schemas.microsoft.com/office/drawing/2014/main" id="{431F671D-A517-EE6D-3760-1A22A0AF3202}"/>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5" name="Rectangle 124">
                  <a:extLst>
                    <a:ext uri="{FF2B5EF4-FFF2-40B4-BE49-F238E27FC236}">
                      <a16:creationId xmlns:a16="http://schemas.microsoft.com/office/drawing/2014/main" id="{954EA99F-A77A-391E-C8D2-84BBD42F6E24}"/>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6" name="Rectangle 125">
                  <a:extLst>
                    <a:ext uri="{FF2B5EF4-FFF2-40B4-BE49-F238E27FC236}">
                      <a16:creationId xmlns:a16="http://schemas.microsoft.com/office/drawing/2014/main" id="{5BBF7CC8-2ED1-E92C-58CC-31BC4DB91C41}"/>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7" name="Rectangle 126">
                  <a:extLst>
                    <a:ext uri="{FF2B5EF4-FFF2-40B4-BE49-F238E27FC236}">
                      <a16:creationId xmlns:a16="http://schemas.microsoft.com/office/drawing/2014/main" id="{A1F33BAD-A248-3DB6-3B0F-2458C5680DBB}"/>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23" name="Rectangle 122">
                <a:extLst>
                  <a:ext uri="{FF2B5EF4-FFF2-40B4-BE49-F238E27FC236}">
                    <a16:creationId xmlns:a16="http://schemas.microsoft.com/office/drawing/2014/main" id="{CEFEE0D3-0FF4-6E78-2BD5-5A86BD5B3E9B}"/>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28" name="Group 127">
              <a:extLst>
                <a:ext uri="{FF2B5EF4-FFF2-40B4-BE49-F238E27FC236}">
                  <a16:creationId xmlns:a16="http://schemas.microsoft.com/office/drawing/2014/main" id="{0184E2DC-0C84-EBB8-A8C2-B7BD6BD501B9}"/>
                </a:ext>
              </a:extLst>
            </p:cNvPr>
            <p:cNvGrpSpPr/>
            <p:nvPr/>
          </p:nvGrpSpPr>
          <p:grpSpPr>
            <a:xfrm>
              <a:off x="9925720" y="3371201"/>
              <a:ext cx="126275" cy="207820"/>
              <a:chOff x="5840391" y="4455444"/>
              <a:chExt cx="163393" cy="160866"/>
            </a:xfrm>
          </p:grpSpPr>
          <p:grpSp>
            <p:nvGrpSpPr>
              <p:cNvPr id="129" name="Group 128">
                <a:extLst>
                  <a:ext uri="{FF2B5EF4-FFF2-40B4-BE49-F238E27FC236}">
                    <a16:creationId xmlns:a16="http://schemas.microsoft.com/office/drawing/2014/main" id="{50AA6ABC-DA33-2C2C-7A71-5725D3C8516E}"/>
                  </a:ext>
                </a:extLst>
              </p:cNvPr>
              <p:cNvGrpSpPr/>
              <p:nvPr/>
            </p:nvGrpSpPr>
            <p:grpSpPr>
              <a:xfrm>
                <a:off x="5841267" y="4455444"/>
                <a:ext cx="162517" cy="160866"/>
                <a:chOff x="5838638" y="4455443"/>
                <a:chExt cx="162517" cy="160866"/>
              </a:xfrm>
            </p:grpSpPr>
            <p:sp>
              <p:nvSpPr>
                <p:cNvPr id="131" name="Rectangle 130">
                  <a:extLst>
                    <a:ext uri="{FF2B5EF4-FFF2-40B4-BE49-F238E27FC236}">
                      <a16:creationId xmlns:a16="http://schemas.microsoft.com/office/drawing/2014/main" id="{C860CDBF-85EB-8DDF-2546-E66A5EDDB285}"/>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2" name="Rectangle 131">
                  <a:extLst>
                    <a:ext uri="{FF2B5EF4-FFF2-40B4-BE49-F238E27FC236}">
                      <a16:creationId xmlns:a16="http://schemas.microsoft.com/office/drawing/2014/main" id="{34A83C66-5AD8-38D9-34C6-814ACBCA181F}"/>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3" name="Rectangle 132">
                  <a:extLst>
                    <a:ext uri="{FF2B5EF4-FFF2-40B4-BE49-F238E27FC236}">
                      <a16:creationId xmlns:a16="http://schemas.microsoft.com/office/drawing/2014/main" id="{3A9D2F8C-0242-E603-A4B5-08E44DB37F5E}"/>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4" name="Rectangle 133">
                  <a:extLst>
                    <a:ext uri="{FF2B5EF4-FFF2-40B4-BE49-F238E27FC236}">
                      <a16:creationId xmlns:a16="http://schemas.microsoft.com/office/drawing/2014/main" id="{C817594E-6AEC-7048-0463-3E97C45C428E}"/>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30" name="Rectangle 129">
                <a:extLst>
                  <a:ext uri="{FF2B5EF4-FFF2-40B4-BE49-F238E27FC236}">
                    <a16:creationId xmlns:a16="http://schemas.microsoft.com/office/drawing/2014/main" id="{8D04303E-1AC0-CAB9-B220-9E190D9C31B2}"/>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5" name="Group 134">
              <a:extLst>
                <a:ext uri="{FF2B5EF4-FFF2-40B4-BE49-F238E27FC236}">
                  <a16:creationId xmlns:a16="http://schemas.microsoft.com/office/drawing/2014/main" id="{F73138B1-7FD6-16E0-9F8B-33092AD00E38}"/>
                </a:ext>
              </a:extLst>
            </p:cNvPr>
            <p:cNvGrpSpPr/>
            <p:nvPr/>
          </p:nvGrpSpPr>
          <p:grpSpPr>
            <a:xfrm>
              <a:off x="9926061" y="3164032"/>
              <a:ext cx="126275" cy="207820"/>
              <a:chOff x="5840391" y="4455444"/>
              <a:chExt cx="163393" cy="160866"/>
            </a:xfrm>
          </p:grpSpPr>
          <p:grpSp>
            <p:nvGrpSpPr>
              <p:cNvPr id="136" name="Group 135">
                <a:extLst>
                  <a:ext uri="{FF2B5EF4-FFF2-40B4-BE49-F238E27FC236}">
                    <a16:creationId xmlns:a16="http://schemas.microsoft.com/office/drawing/2014/main" id="{F6FAC103-6BC1-E56D-A983-8445CCC1378F}"/>
                  </a:ext>
                </a:extLst>
              </p:cNvPr>
              <p:cNvGrpSpPr/>
              <p:nvPr/>
            </p:nvGrpSpPr>
            <p:grpSpPr>
              <a:xfrm>
                <a:off x="5841267" y="4455444"/>
                <a:ext cx="162517" cy="160866"/>
                <a:chOff x="5838638" y="4455443"/>
                <a:chExt cx="162517" cy="160866"/>
              </a:xfrm>
            </p:grpSpPr>
            <p:sp>
              <p:nvSpPr>
                <p:cNvPr id="138" name="Rectangle 137">
                  <a:extLst>
                    <a:ext uri="{FF2B5EF4-FFF2-40B4-BE49-F238E27FC236}">
                      <a16:creationId xmlns:a16="http://schemas.microsoft.com/office/drawing/2014/main" id="{311738EC-4314-1B01-FBE0-0754D17628E1}"/>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9" name="Rectangle 138">
                  <a:extLst>
                    <a:ext uri="{FF2B5EF4-FFF2-40B4-BE49-F238E27FC236}">
                      <a16:creationId xmlns:a16="http://schemas.microsoft.com/office/drawing/2014/main" id="{AA6BFF18-0ADD-FC40-F6E7-6FC977FDC813}"/>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0" name="Rectangle 139">
                  <a:extLst>
                    <a:ext uri="{FF2B5EF4-FFF2-40B4-BE49-F238E27FC236}">
                      <a16:creationId xmlns:a16="http://schemas.microsoft.com/office/drawing/2014/main" id="{A27DEF63-A9EE-602A-1C1F-792F514E0426}"/>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1" name="Rectangle 140">
                  <a:extLst>
                    <a:ext uri="{FF2B5EF4-FFF2-40B4-BE49-F238E27FC236}">
                      <a16:creationId xmlns:a16="http://schemas.microsoft.com/office/drawing/2014/main" id="{90B8511D-B188-EA99-2667-4EF0A7A7DAC5}"/>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37" name="Rectangle 136">
                <a:extLst>
                  <a:ext uri="{FF2B5EF4-FFF2-40B4-BE49-F238E27FC236}">
                    <a16:creationId xmlns:a16="http://schemas.microsoft.com/office/drawing/2014/main" id="{9DB24C00-8DC2-35F7-AB33-BD6F52AD0637}"/>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42" name="Group 141">
              <a:extLst>
                <a:ext uri="{FF2B5EF4-FFF2-40B4-BE49-F238E27FC236}">
                  <a16:creationId xmlns:a16="http://schemas.microsoft.com/office/drawing/2014/main" id="{79061438-0A77-02F4-BA6C-0401224AA6C4}"/>
                </a:ext>
              </a:extLst>
            </p:cNvPr>
            <p:cNvGrpSpPr/>
            <p:nvPr/>
          </p:nvGrpSpPr>
          <p:grpSpPr>
            <a:xfrm>
              <a:off x="10153676" y="4408488"/>
              <a:ext cx="126275" cy="207820"/>
              <a:chOff x="5840391" y="4455444"/>
              <a:chExt cx="163393" cy="160866"/>
            </a:xfrm>
          </p:grpSpPr>
          <p:grpSp>
            <p:nvGrpSpPr>
              <p:cNvPr id="143" name="Group 142">
                <a:extLst>
                  <a:ext uri="{FF2B5EF4-FFF2-40B4-BE49-F238E27FC236}">
                    <a16:creationId xmlns:a16="http://schemas.microsoft.com/office/drawing/2014/main" id="{E8A04721-1113-7DB7-E245-DEACDDCFCA69}"/>
                  </a:ext>
                </a:extLst>
              </p:cNvPr>
              <p:cNvGrpSpPr/>
              <p:nvPr/>
            </p:nvGrpSpPr>
            <p:grpSpPr>
              <a:xfrm>
                <a:off x="5841267" y="4455444"/>
                <a:ext cx="162517" cy="160866"/>
                <a:chOff x="5838638" y="4455443"/>
                <a:chExt cx="162517" cy="160866"/>
              </a:xfrm>
            </p:grpSpPr>
            <p:sp>
              <p:nvSpPr>
                <p:cNvPr id="145" name="Rectangle 144">
                  <a:extLst>
                    <a:ext uri="{FF2B5EF4-FFF2-40B4-BE49-F238E27FC236}">
                      <a16:creationId xmlns:a16="http://schemas.microsoft.com/office/drawing/2014/main" id="{5CA3F924-1074-7AC7-1814-269D69EBBE85}"/>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6" name="Rectangle 145">
                  <a:extLst>
                    <a:ext uri="{FF2B5EF4-FFF2-40B4-BE49-F238E27FC236}">
                      <a16:creationId xmlns:a16="http://schemas.microsoft.com/office/drawing/2014/main" id="{16F1CFFB-A48D-19F4-D389-0C7FDC800EBF}"/>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7" name="Rectangle 146">
                  <a:extLst>
                    <a:ext uri="{FF2B5EF4-FFF2-40B4-BE49-F238E27FC236}">
                      <a16:creationId xmlns:a16="http://schemas.microsoft.com/office/drawing/2014/main" id="{76B392A6-9ED3-8480-3824-0974EA6BEEAD}"/>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8" name="Rectangle 147">
                  <a:extLst>
                    <a:ext uri="{FF2B5EF4-FFF2-40B4-BE49-F238E27FC236}">
                      <a16:creationId xmlns:a16="http://schemas.microsoft.com/office/drawing/2014/main" id="{D7430482-D933-538C-F525-D2DA9C9AC20E}"/>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44" name="Rectangle 143">
                <a:extLst>
                  <a:ext uri="{FF2B5EF4-FFF2-40B4-BE49-F238E27FC236}">
                    <a16:creationId xmlns:a16="http://schemas.microsoft.com/office/drawing/2014/main" id="{E1FEAE1C-B59B-7784-9B56-D403CB59CCBA}"/>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49" name="Group 148">
              <a:extLst>
                <a:ext uri="{FF2B5EF4-FFF2-40B4-BE49-F238E27FC236}">
                  <a16:creationId xmlns:a16="http://schemas.microsoft.com/office/drawing/2014/main" id="{376BA679-FD0A-97D2-596E-423D1F8BC23A}"/>
                </a:ext>
              </a:extLst>
            </p:cNvPr>
            <p:cNvGrpSpPr/>
            <p:nvPr/>
          </p:nvGrpSpPr>
          <p:grpSpPr>
            <a:xfrm>
              <a:off x="10153676" y="4197644"/>
              <a:ext cx="126275" cy="207820"/>
              <a:chOff x="5840391" y="4455444"/>
              <a:chExt cx="163393" cy="160866"/>
            </a:xfrm>
          </p:grpSpPr>
          <p:grpSp>
            <p:nvGrpSpPr>
              <p:cNvPr id="150" name="Group 149">
                <a:extLst>
                  <a:ext uri="{FF2B5EF4-FFF2-40B4-BE49-F238E27FC236}">
                    <a16:creationId xmlns:a16="http://schemas.microsoft.com/office/drawing/2014/main" id="{7DADCBBF-90D7-BBB8-8425-5BA6ACB76276}"/>
                  </a:ext>
                </a:extLst>
              </p:cNvPr>
              <p:cNvGrpSpPr/>
              <p:nvPr/>
            </p:nvGrpSpPr>
            <p:grpSpPr>
              <a:xfrm>
                <a:off x="5841267" y="4455444"/>
                <a:ext cx="162517" cy="160866"/>
                <a:chOff x="5838638" y="4455443"/>
                <a:chExt cx="162517" cy="160866"/>
              </a:xfrm>
            </p:grpSpPr>
            <p:sp>
              <p:nvSpPr>
                <p:cNvPr id="152" name="Rectangle 151">
                  <a:extLst>
                    <a:ext uri="{FF2B5EF4-FFF2-40B4-BE49-F238E27FC236}">
                      <a16:creationId xmlns:a16="http://schemas.microsoft.com/office/drawing/2014/main" id="{DC45130F-0397-CD48-CD05-4748AE45F5D9}"/>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3" name="Rectangle 152">
                  <a:extLst>
                    <a:ext uri="{FF2B5EF4-FFF2-40B4-BE49-F238E27FC236}">
                      <a16:creationId xmlns:a16="http://schemas.microsoft.com/office/drawing/2014/main" id="{FCC4DB15-C914-0BC5-2ECD-92317B5A78F8}"/>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4" name="Rectangle 153">
                  <a:extLst>
                    <a:ext uri="{FF2B5EF4-FFF2-40B4-BE49-F238E27FC236}">
                      <a16:creationId xmlns:a16="http://schemas.microsoft.com/office/drawing/2014/main" id="{983E4150-802B-829F-9639-D60E8D451732}"/>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5" name="Rectangle 154">
                  <a:extLst>
                    <a:ext uri="{FF2B5EF4-FFF2-40B4-BE49-F238E27FC236}">
                      <a16:creationId xmlns:a16="http://schemas.microsoft.com/office/drawing/2014/main" id="{A40E9662-D899-D70F-9DDD-C29D5C0CE806}"/>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51" name="Rectangle 150">
                <a:extLst>
                  <a:ext uri="{FF2B5EF4-FFF2-40B4-BE49-F238E27FC236}">
                    <a16:creationId xmlns:a16="http://schemas.microsoft.com/office/drawing/2014/main" id="{3F68350F-F9DF-CB3D-8765-73EFB37641DD}"/>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56" name="Group 155">
              <a:extLst>
                <a:ext uri="{FF2B5EF4-FFF2-40B4-BE49-F238E27FC236}">
                  <a16:creationId xmlns:a16="http://schemas.microsoft.com/office/drawing/2014/main" id="{426C034C-73E0-4BF6-A1DF-2D977649A641}"/>
                </a:ext>
              </a:extLst>
            </p:cNvPr>
            <p:cNvGrpSpPr/>
            <p:nvPr/>
          </p:nvGrpSpPr>
          <p:grpSpPr>
            <a:xfrm>
              <a:off x="10154362" y="3993742"/>
              <a:ext cx="126275" cy="207820"/>
              <a:chOff x="5840391" y="4455444"/>
              <a:chExt cx="163393" cy="160866"/>
            </a:xfrm>
          </p:grpSpPr>
          <p:grpSp>
            <p:nvGrpSpPr>
              <p:cNvPr id="157" name="Group 156">
                <a:extLst>
                  <a:ext uri="{FF2B5EF4-FFF2-40B4-BE49-F238E27FC236}">
                    <a16:creationId xmlns:a16="http://schemas.microsoft.com/office/drawing/2014/main" id="{BD194572-26FD-6442-3F8B-301BE5524FE3}"/>
                  </a:ext>
                </a:extLst>
              </p:cNvPr>
              <p:cNvGrpSpPr/>
              <p:nvPr/>
            </p:nvGrpSpPr>
            <p:grpSpPr>
              <a:xfrm>
                <a:off x="5841267" y="4455444"/>
                <a:ext cx="162517" cy="160866"/>
                <a:chOff x="5838638" y="4455443"/>
                <a:chExt cx="162517" cy="160866"/>
              </a:xfrm>
            </p:grpSpPr>
            <p:sp>
              <p:nvSpPr>
                <p:cNvPr id="159" name="Rectangle 158">
                  <a:extLst>
                    <a:ext uri="{FF2B5EF4-FFF2-40B4-BE49-F238E27FC236}">
                      <a16:creationId xmlns:a16="http://schemas.microsoft.com/office/drawing/2014/main" id="{9EBA6A95-4939-3A6F-B6B8-2A905C6455F0}"/>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0" name="Rectangle 159">
                  <a:extLst>
                    <a:ext uri="{FF2B5EF4-FFF2-40B4-BE49-F238E27FC236}">
                      <a16:creationId xmlns:a16="http://schemas.microsoft.com/office/drawing/2014/main" id="{B1FFA46B-D8A2-03F8-CB2E-7B1A6C675D94}"/>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1" name="Rectangle 160">
                  <a:extLst>
                    <a:ext uri="{FF2B5EF4-FFF2-40B4-BE49-F238E27FC236}">
                      <a16:creationId xmlns:a16="http://schemas.microsoft.com/office/drawing/2014/main" id="{8197017D-0F84-7ABF-2C30-9BEF13C46FAF}"/>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2" name="Rectangle 161">
                  <a:extLst>
                    <a:ext uri="{FF2B5EF4-FFF2-40B4-BE49-F238E27FC236}">
                      <a16:creationId xmlns:a16="http://schemas.microsoft.com/office/drawing/2014/main" id="{3EDB7951-4709-1104-D1B4-1427364D968A}"/>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58" name="Rectangle 157">
                <a:extLst>
                  <a:ext uri="{FF2B5EF4-FFF2-40B4-BE49-F238E27FC236}">
                    <a16:creationId xmlns:a16="http://schemas.microsoft.com/office/drawing/2014/main" id="{9449F698-037D-0109-DAF5-D384FB3F0BD8}"/>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63" name="Group 162">
              <a:extLst>
                <a:ext uri="{FF2B5EF4-FFF2-40B4-BE49-F238E27FC236}">
                  <a16:creationId xmlns:a16="http://schemas.microsoft.com/office/drawing/2014/main" id="{D2EFADB7-83AD-0DAF-D8DD-557924462961}"/>
                </a:ext>
              </a:extLst>
            </p:cNvPr>
            <p:cNvGrpSpPr/>
            <p:nvPr/>
          </p:nvGrpSpPr>
          <p:grpSpPr>
            <a:xfrm>
              <a:off x="10153676" y="3785920"/>
              <a:ext cx="126275" cy="207820"/>
              <a:chOff x="5840391" y="4455444"/>
              <a:chExt cx="163393" cy="160866"/>
            </a:xfrm>
          </p:grpSpPr>
          <p:grpSp>
            <p:nvGrpSpPr>
              <p:cNvPr id="164" name="Group 163">
                <a:extLst>
                  <a:ext uri="{FF2B5EF4-FFF2-40B4-BE49-F238E27FC236}">
                    <a16:creationId xmlns:a16="http://schemas.microsoft.com/office/drawing/2014/main" id="{A33B1C58-DE23-AAF2-446F-68BBFADEC505}"/>
                  </a:ext>
                </a:extLst>
              </p:cNvPr>
              <p:cNvGrpSpPr/>
              <p:nvPr/>
            </p:nvGrpSpPr>
            <p:grpSpPr>
              <a:xfrm>
                <a:off x="5841267" y="4455444"/>
                <a:ext cx="162517" cy="160866"/>
                <a:chOff x="5838638" y="4455443"/>
                <a:chExt cx="162517" cy="160866"/>
              </a:xfrm>
            </p:grpSpPr>
            <p:sp>
              <p:nvSpPr>
                <p:cNvPr id="166" name="Rectangle 165">
                  <a:extLst>
                    <a:ext uri="{FF2B5EF4-FFF2-40B4-BE49-F238E27FC236}">
                      <a16:creationId xmlns:a16="http://schemas.microsoft.com/office/drawing/2014/main" id="{4383E923-D418-FF33-0623-A09C89696682}"/>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7" name="Rectangle 166">
                  <a:extLst>
                    <a:ext uri="{FF2B5EF4-FFF2-40B4-BE49-F238E27FC236}">
                      <a16:creationId xmlns:a16="http://schemas.microsoft.com/office/drawing/2014/main" id="{63BA4790-A5A7-82D6-0112-12C9AB9FF491}"/>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8" name="Rectangle 167">
                  <a:extLst>
                    <a:ext uri="{FF2B5EF4-FFF2-40B4-BE49-F238E27FC236}">
                      <a16:creationId xmlns:a16="http://schemas.microsoft.com/office/drawing/2014/main" id="{C6556C33-9B0D-EABB-E017-54259C65AD6B}"/>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9" name="Rectangle 168">
                  <a:extLst>
                    <a:ext uri="{FF2B5EF4-FFF2-40B4-BE49-F238E27FC236}">
                      <a16:creationId xmlns:a16="http://schemas.microsoft.com/office/drawing/2014/main" id="{95AFA79B-C46C-395A-87E1-66504ACA7AB7}"/>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65" name="Rectangle 164">
                <a:extLst>
                  <a:ext uri="{FF2B5EF4-FFF2-40B4-BE49-F238E27FC236}">
                    <a16:creationId xmlns:a16="http://schemas.microsoft.com/office/drawing/2014/main" id="{DECA2B72-6F16-F6E8-1830-8E6744B97CCF}"/>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70" name="Group 169">
              <a:extLst>
                <a:ext uri="{FF2B5EF4-FFF2-40B4-BE49-F238E27FC236}">
                  <a16:creationId xmlns:a16="http://schemas.microsoft.com/office/drawing/2014/main" id="{91B63C8F-6DC0-C311-0DFF-7B3D3C017DFD}"/>
                </a:ext>
              </a:extLst>
            </p:cNvPr>
            <p:cNvGrpSpPr/>
            <p:nvPr/>
          </p:nvGrpSpPr>
          <p:grpSpPr>
            <a:xfrm>
              <a:off x="10153676" y="3575106"/>
              <a:ext cx="126275" cy="207820"/>
              <a:chOff x="5840391" y="4455444"/>
              <a:chExt cx="163393" cy="160866"/>
            </a:xfrm>
          </p:grpSpPr>
          <p:grpSp>
            <p:nvGrpSpPr>
              <p:cNvPr id="171" name="Group 170">
                <a:extLst>
                  <a:ext uri="{FF2B5EF4-FFF2-40B4-BE49-F238E27FC236}">
                    <a16:creationId xmlns:a16="http://schemas.microsoft.com/office/drawing/2014/main" id="{E17F6CE2-3738-96AC-81C1-32A43717CC91}"/>
                  </a:ext>
                </a:extLst>
              </p:cNvPr>
              <p:cNvGrpSpPr/>
              <p:nvPr/>
            </p:nvGrpSpPr>
            <p:grpSpPr>
              <a:xfrm>
                <a:off x="5841267" y="4455444"/>
                <a:ext cx="162517" cy="160866"/>
                <a:chOff x="5838638" y="4455443"/>
                <a:chExt cx="162517" cy="160866"/>
              </a:xfrm>
            </p:grpSpPr>
            <p:sp>
              <p:nvSpPr>
                <p:cNvPr id="173" name="Rectangle 172">
                  <a:extLst>
                    <a:ext uri="{FF2B5EF4-FFF2-40B4-BE49-F238E27FC236}">
                      <a16:creationId xmlns:a16="http://schemas.microsoft.com/office/drawing/2014/main" id="{CE9EDC14-4840-5829-64A3-E63D7A347A87}"/>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4" name="Rectangle 173">
                  <a:extLst>
                    <a:ext uri="{FF2B5EF4-FFF2-40B4-BE49-F238E27FC236}">
                      <a16:creationId xmlns:a16="http://schemas.microsoft.com/office/drawing/2014/main" id="{199DD347-E4DC-C194-7EAE-40E29C09BEC9}"/>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5" name="Rectangle 174">
                  <a:extLst>
                    <a:ext uri="{FF2B5EF4-FFF2-40B4-BE49-F238E27FC236}">
                      <a16:creationId xmlns:a16="http://schemas.microsoft.com/office/drawing/2014/main" id="{8A8170A2-22E7-776C-0319-79C528E84714}"/>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6" name="Rectangle 175">
                  <a:extLst>
                    <a:ext uri="{FF2B5EF4-FFF2-40B4-BE49-F238E27FC236}">
                      <a16:creationId xmlns:a16="http://schemas.microsoft.com/office/drawing/2014/main" id="{72BD3F23-2C5F-0C03-74EB-486837059DB6}"/>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72" name="Rectangle 171">
                <a:extLst>
                  <a:ext uri="{FF2B5EF4-FFF2-40B4-BE49-F238E27FC236}">
                    <a16:creationId xmlns:a16="http://schemas.microsoft.com/office/drawing/2014/main" id="{4FE3BAD5-2495-8D51-C05C-F77606F88805}"/>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77" name="Group 176">
              <a:extLst>
                <a:ext uri="{FF2B5EF4-FFF2-40B4-BE49-F238E27FC236}">
                  <a16:creationId xmlns:a16="http://schemas.microsoft.com/office/drawing/2014/main" id="{8017DF09-202C-A9F4-483D-1A956CE23E8F}"/>
                </a:ext>
              </a:extLst>
            </p:cNvPr>
            <p:cNvGrpSpPr/>
            <p:nvPr/>
          </p:nvGrpSpPr>
          <p:grpSpPr>
            <a:xfrm>
              <a:off x="10153676" y="3371200"/>
              <a:ext cx="126275" cy="207820"/>
              <a:chOff x="5840391" y="4455444"/>
              <a:chExt cx="163393" cy="160866"/>
            </a:xfrm>
          </p:grpSpPr>
          <p:grpSp>
            <p:nvGrpSpPr>
              <p:cNvPr id="178" name="Group 177">
                <a:extLst>
                  <a:ext uri="{FF2B5EF4-FFF2-40B4-BE49-F238E27FC236}">
                    <a16:creationId xmlns:a16="http://schemas.microsoft.com/office/drawing/2014/main" id="{F592F22F-B87E-37F4-446A-E3C090AD3027}"/>
                  </a:ext>
                </a:extLst>
              </p:cNvPr>
              <p:cNvGrpSpPr/>
              <p:nvPr/>
            </p:nvGrpSpPr>
            <p:grpSpPr>
              <a:xfrm>
                <a:off x="5841267" y="4455444"/>
                <a:ext cx="162517" cy="160866"/>
                <a:chOff x="5838638" y="4455443"/>
                <a:chExt cx="162517" cy="160866"/>
              </a:xfrm>
            </p:grpSpPr>
            <p:sp>
              <p:nvSpPr>
                <p:cNvPr id="180" name="Rectangle 179">
                  <a:extLst>
                    <a:ext uri="{FF2B5EF4-FFF2-40B4-BE49-F238E27FC236}">
                      <a16:creationId xmlns:a16="http://schemas.microsoft.com/office/drawing/2014/main" id="{C7182E1F-A1D7-4553-1A23-5BA90517D096}"/>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1" name="Rectangle 180">
                  <a:extLst>
                    <a:ext uri="{FF2B5EF4-FFF2-40B4-BE49-F238E27FC236}">
                      <a16:creationId xmlns:a16="http://schemas.microsoft.com/office/drawing/2014/main" id="{E0721ADF-8EC5-DF54-03EF-B2627D5D2F21}"/>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2" name="Rectangle 181">
                  <a:extLst>
                    <a:ext uri="{FF2B5EF4-FFF2-40B4-BE49-F238E27FC236}">
                      <a16:creationId xmlns:a16="http://schemas.microsoft.com/office/drawing/2014/main" id="{39FF76FE-7DC0-DD66-48A7-BEE92DEFE01B}"/>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3" name="Rectangle 182">
                  <a:extLst>
                    <a:ext uri="{FF2B5EF4-FFF2-40B4-BE49-F238E27FC236}">
                      <a16:creationId xmlns:a16="http://schemas.microsoft.com/office/drawing/2014/main" id="{A7780157-43B4-024A-B950-FCF19CAEC453}"/>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79" name="Rectangle 178">
                <a:extLst>
                  <a:ext uri="{FF2B5EF4-FFF2-40B4-BE49-F238E27FC236}">
                    <a16:creationId xmlns:a16="http://schemas.microsoft.com/office/drawing/2014/main" id="{50846032-4118-23EC-EFD1-322CA94E1AE8}"/>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84" name="Group 183">
              <a:extLst>
                <a:ext uri="{FF2B5EF4-FFF2-40B4-BE49-F238E27FC236}">
                  <a16:creationId xmlns:a16="http://schemas.microsoft.com/office/drawing/2014/main" id="{1EBD7928-7330-18FE-E67C-E9F55BE5BAC5}"/>
                </a:ext>
              </a:extLst>
            </p:cNvPr>
            <p:cNvGrpSpPr/>
            <p:nvPr/>
          </p:nvGrpSpPr>
          <p:grpSpPr>
            <a:xfrm>
              <a:off x="10154017" y="3164031"/>
              <a:ext cx="126275" cy="207820"/>
              <a:chOff x="5840391" y="4455444"/>
              <a:chExt cx="163393" cy="160866"/>
            </a:xfrm>
          </p:grpSpPr>
          <p:grpSp>
            <p:nvGrpSpPr>
              <p:cNvPr id="185" name="Group 184">
                <a:extLst>
                  <a:ext uri="{FF2B5EF4-FFF2-40B4-BE49-F238E27FC236}">
                    <a16:creationId xmlns:a16="http://schemas.microsoft.com/office/drawing/2014/main" id="{A7297572-BF56-4827-3F82-D180F2D0431B}"/>
                  </a:ext>
                </a:extLst>
              </p:cNvPr>
              <p:cNvGrpSpPr/>
              <p:nvPr/>
            </p:nvGrpSpPr>
            <p:grpSpPr>
              <a:xfrm>
                <a:off x="5841267" y="4455444"/>
                <a:ext cx="162517" cy="160866"/>
                <a:chOff x="5838638" y="4455443"/>
                <a:chExt cx="162517" cy="160866"/>
              </a:xfrm>
            </p:grpSpPr>
            <p:sp>
              <p:nvSpPr>
                <p:cNvPr id="187" name="Rectangle 186">
                  <a:extLst>
                    <a:ext uri="{FF2B5EF4-FFF2-40B4-BE49-F238E27FC236}">
                      <a16:creationId xmlns:a16="http://schemas.microsoft.com/office/drawing/2014/main" id="{427E98E0-E0FE-DC2E-208B-882463EF0312}"/>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8" name="Rectangle 187">
                  <a:extLst>
                    <a:ext uri="{FF2B5EF4-FFF2-40B4-BE49-F238E27FC236}">
                      <a16:creationId xmlns:a16="http://schemas.microsoft.com/office/drawing/2014/main" id="{BE98E756-CBB5-451D-F946-8416FD533A1F}"/>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9" name="Rectangle 188">
                  <a:extLst>
                    <a:ext uri="{FF2B5EF4-FFF2-40B4-BE49-F238E27FC236}">
                      <a16:creationId xmlns:a16="http://schemas.microsoft.com/office/drawing/2014/main" id="{AFDDD2C0-A84A-22C4-7400-C48676108141}"/>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0" name="Rectangle 189">
                  <a:extLst>
                    <a:ext uri="{FF2B5EF4-FFF2-40B4-BE49-F238E27FC236}">
                      <a16:creationId xmlns:a16="http://schemas.microsoft.com/office/drawing/2014/main" id="{5914BFAE-BCB5-1569-2476-1E780AC5CEB3}"/>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86" name="Rectangle 185">
                <a:extLst>
                  <a:ext uri="{FF2B5EF4-FFF2-40B4-BE49-F238E27FC236}">
                    <a16:creationId xmlns:a16="http://schemas.microsoft.com/office/drawing/2014/main" id="{ED3E6CFF-BB5E-4109-D662-9E0D77545435}"/>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40" name="Group 239">
              <a:extLst>
                <a:ext uri="{FF2B5EF4-FFF2-40B4-BE49-F238E27FC236}">
                  <a16:creationId xmlns:a16="http://schemas.microsoft.com/office/drawing/2014/main" id="{363ADF9C-BE4B-6063-0CC7-631A127A57F4}"/>
                </a:ext>
              </a:extLst>
            </p:cNvPr>
            <p:cNvGrpSpPr/>
            <p:nvPr/>
          </p:nvGrpSpPr>
          <p:grpSpPr>
            <a:xfrm>
              <a:off x="10387437" y="4405462"/>
              <a:ext cx="126275" cy="207820"/>
              <a:chOff x="5840391" y="4455444"/>
              <a:chExt cx="163393" cy="160866"/>
            </a:xfrm>
          </p:grpSpPr>
          <p:grpSp>
            <p:nvGrpSpPr>
              <p:cNvPr id="241" name="Group 240">
                <a:extLst>
                  <a:ext uri="{FF2B5EF4-FFF2-40B4-BE49-F238E27FC236}">
                    <a16:creationId xmlns:a16="http://schemas.microsoft.com/office/drawing/2014/main" id="{1DBF45C8-0019-1877-1187-3D14CA052DC2}"/>
                  </a:ext>
                </a:extLst>
              </p:cNvPr>
              <p:cNvGrpSpPr/>
              <p:nvPr/>
            </p:nvGrpSpPr>
            <p:grpSpPr>
              <a:xfrm>
                <a:off x="5841267" y="4455444"/>
                <a:ext cx="162517" cy="160866"/>
                <a:chOff x="5838638" y="4455443"/>
                <a:chExt cx="162517" cy="160866"/>
              </a:xfrm>
            </p:grpSpPr>
            <p:sp>
              <p:nvSpPr>
                <p:cNvPr id="243" name="Rectangle 242">
                  <a:extLst>
                    <a:ext uri="{FF2B5EF4-FFF2-40B4-BE49-F238E27FC236}">
                      <a16:creationId xmlns:a16="http://schemas.microsoft.com/office/drawing/2014/main" id="{23F3A4C2-6A2A-DD0B-5E0D-467E99BFE339}"/>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4" name="Rectangle 243">
                  <a:extLst>
                    <a:ext uri="{FF2B5EF4-FFF2-40B4-BE49-F238E27FC236}">
                      <a16:creationId xmlns:a16="http://schemas.microsoft.com/office/drawing/2014/main" id="{A62AB7BB-56B5-B5C2-EE3E-874EBA917B7E}"/>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5" name="Rectangle 244">
                  <a:extLst>
                    <a:ext uri="{FF2B5EF4-FFF2-40B4-BE49-F238E27FC236}">
                      <a16:creationId xmlns:a16="http://schemas.microsoft.com/office/drawing/2014/main" id="{FBBF2E74-856A-7CE8-5DCF-B52CFB847B62}"/>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6" name="Rectangle 245">
                  <a:extLst>
                    <a:ext uri="{FF2B5EF4-FFF2-40B4-BE49-F238E27FC236}">
                      <a16:creationId xmlns:a16="http://schemas.microsoft.com/office/drawing/2014/main" id="{573A86E6-612B-1B95-6472-2227F6B16C45}"/>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42" name="Rectangle 241">
                <a:extLst>
                  <a:ext uri="{FF2B5EF4-FFF2-40B4-BE49-F238E27FC236}">
                    <a16:creationId xmlns:a16="http://schemas.microsoft.com/office/drawing/2014/main" id="{9D94B7D8-CF68-E93C-680C-08262960AD3D}"/>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47" name="Group 246">
              <a:extLst>
                <a:ext uri="{FF2B5EF4-FFF2-40B4-BE49-F238E27FC236}">
                  <a16:creationId xmlns:a16="http://schemas.microsoft.com/office/drawing/2014/main" id="{477D340B-5023-B7BC-B75B-4BAC24212340}"/>
                </a:ext>
              </a:extLst>
            </p:cNvPr>
            <p:cNvGrpSpPr/>
            <p:nvPr/>
          </p:nvGrpSpPr>
          <p:grpSpPr>
            <a:xfrm>
              <a:off x="10387437" y="4194618"/>
              <a:ext cx="126275" cy="207820"/>
              <a:chOff x="5840391" y="4455444"/>
              <a:chExt cx="163393" cy="160866"/>
            </a:xfrm>
          </p:grpSpPr>
          <p:grpSp>
            <p:nvGrpSpPr>
              <p:cNvPr id="248" name="Group 247">
                <a:extLst>
                  <a:ext uri="{FF2B5EF4-FFF2-40B4-BE49-F238E27FC236}">
                    <a16:creationId xmlns:a16="http://schemas.microsoft.com/office/drawing/2014/main" id="{4444F984-0803-18D3-25AA-F66A2969831E}"/>
                  </a:ext>
                </a:extLst>
              </p:cNvPr>
              <p:cNvGrpSpPr/>
              <p:nvPr/>
            </p:nvGrpSpPr>
            <p:grpSpPr>
              <a:xfrm>
                <a:off x="5841267" y="4455444"/>
                <a:ext cx="162517" cy="160866"/>
                <a:chOff x="5838638" y="4455443"/>
                <a:chExt cx="162517" cy="160866"/>
              </a:xfrm>
            </p:grpSpPr>
            <p:sp>
              <p:nvSpPr>
                <p:cNvPr id="250" name="Rectangle 249">
                  <a:extLst>
                    <a:ext uri="{FF2B5EF4-FFF2-40B4-BE49-F238E27FC236}">
                      <a16:creationId xmlns:a16="http://schemas.microsoft.com/office/drawing/2014/main" id="{78BD3669-2115-4A67-7D4F-42BA79021C41}"/>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1" name="Rectangle 250">
                  <a:extLst>
                    <a:ext uri="{FF2B5EF4-FFF2-40B4-BE49-F238E27FC236}">
                      <a16:creationId xmlns:a16="http://schemas.microsoft.com/office/drawing/2014/main" id="{4872B797-FEEC-79E3-0C6B-048B55B545A6}"/>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2" name="Rectangle 251">
                  <a:extLst>
                    <a:ext uri="{FF2B5EF4-FFF2-40B4-BE49-F238E27FC236}">
                      <a16:creationId xmlns:a16="http://schemas.microsoft.com/office/drawing/2014/main" id="{D4D214F7-8DC3-0D57-625D-5F085022C3E7}"/>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3" name="Rectangle 252">
                  <a:extLst>
                    <a:ext uri="{FF2B5EF4-FFF2-40B4-BE49-F238E27FC236}">
                      <a16:creationId xmlns:a16="http://schemas.microsoft.com/office/drawing/2014/main" id="{7282B861-B6A8-D68E-70EA-29634C858389}"/>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49" name="Rectangle 248">
                <a:extLst>
                  <a:ext uri="{FF2B5EF4-FFF2-40B4-BE49-F238E27FC236}">
                    <a16:creationId xmlns:a16="http://schemas.microsoft.com/office/drawing/2014/main" id="{9A079CAB-E6E9-5443-53AA-0E0DA134C059}"/>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54" name="Group 253">
              <a:extLst>
                <a:ext uri="{FF2B5EF4-FFF2-40B4-BE49-F238E27FC236}">
                  <a16:creationId xmlns:a16="http://schemas.microsoft.com/office/drawing/2014/main" id="{87169092-1614-3A4F-E524-FE2964A26ED6}"/>
                </a:ext>
              </a:extLst>
            </p:cNvPr>
            <p:cNvGrpSpPr/>
            <p:nvPr/>
          </p:nvGrpSpPr>
          <p:grpSpPr>
            <a:xfrm>
              <a:off x="10388123" y="3990716"/>
              <a:ext cx="126275" cy="207820"/>
              <a:chOff x="5840391" y="4455444"/>
              <a:chExt cx="163393" cy="160866"/>
            </a:xfrm>
          </p:grpSpPr>
          <p:grpSp>
            <p:nvGrpSpPr>
              <p:cNvPr id="255" name="Group 254">
                <a:extLst>
                  <a:ext uri="{FF2B5EF4-FFF2-40B4-BE49-F238E27FC236}">
                    <a16:creationId xmlns:a16="http://schemas.microsoft.com/office/drawing/2014/main" id="{222FE113-E433-C232-1317-A8FD99CE6052}"/>
                  </a:ext>
                </a:extLst>
              </p:cNvPr>
              <p:cNvGrpSpPr/>
              <p:nvPr/>
            </p:nvGrpSpPr>
            <p:grpSpPr>
              <a:xfrm>
                <a:off x="5841267" y="4455444"/>
                <a:ext cx="162517" cy="160866"/>
                <a:chOff x="5838638" y="4455443"/>
                <a:chExt cx="162517" cy="160866"/>
              </a:xfrm>
            </p:grpSpPr>
            <p:sp>
              <p:nvSpPr>
                <p:cNvPr id="257" name="Rectangle 256">
                  <a:extLst>
                    <a:ext uri="{FF2B5EF4-FFF2-40B4-BE49-F238E27FC236}">
                      <a16:creationId xmlns:a16="http://schemas.microsoft.com/office/drawing/2014/main" id="{2D80CE26-A0B8-7270-826C-464158734FD4}"/>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8" name="Rectangle 257">
                  <a:extLst>
                    <a:ext uri="{FF2B5EF4-FFF2-40B4-BE49-F238E27FC236}">
                      <a16:creationId xmlns:a16="http://schemas.microsoft.com/office/drawing/2014/main" id="{17DBEC79-4336-3DB7-7302-831156600597}"/>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9" name="Rectangle 258">
                  <a:extLst>
                    <a:ext uri="{FF2B5EF4-FFF2-40B4-BE49-F238E27FC236}">
                      <a16:creationId xmlns:a16="http://schemas.microsoft.com/office/drawing/2014/main" id="{7DA83B1A-A92A-D7E5-D4BA-58B6F94671EF}"/>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0" name="Rectangle 259">
                  <a:extLst>
                    <a:ext uri="{FF2B5EF4-FFF2-40B4-BE49-F238E27FC236}">
                      <a16:creationId xmlns:a16="http://schemas.microsoft.com/office/drawing/2014/main" id="{7A760D0C-D2BC-63EA-5088-BE4B99E1F5EF}"/>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56" name="Rectangle 255">
                <a:extLst>
                  <a:ext uri="{FF2B5EF4-FFF2-40B4-BE49-F238E27FC236}">
                    <a16:creationId xmlns:a16="http://schemas.microsoft.com/office/drawing/2014/main" id="{3D9178DD-BA72-6BFB-E0BB-340DAA0A0B20}"/>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61" name="Group 260">
              <a:extLst>
                <a:ext uri="{FF2B5EF4-FFF2-40B4-BE49-F238E27FC236}">
                  <a16:creationId xmlns:a16="http://schemas.microsoft.com/office/drawing/2014/main" id="{9950E152-6AB3-7A21-7B1E-27C5DBA1C81D}"/>
                </a:ext>
              </a:extLst>
            </p:cNvPr>
            <p:cNvGrpSpPr/>
            <p:nvPr/>
          </p:nvGrpSpPr>
          <p:grpSpPr>
            <a:xfrm>
              <a:off x="10387437" y="3782894"/>
              <a:ext cx="126275" cy="207820"/>
              <a:chOff x="5840391" y="4455444"/>
              <a:chExt cx="163393" cy="160866"/>
            </a:xfrm>
          </p:grpSpPr>
          <p:grpSp>
            <p:nvGrpSpPr>
              <p:cNvPr id="262" name="Group 261">
                <a:extLst>
                  <a:ext uri="{FF2B5EF4-FFF2-40B4-BE49-F238E27FC236}">
                    <a16:creationId xmlns:a16="http://schemas.microsoft.com/office/drawing/2014/main" id="{F87A4714-DC7F-F988-0982-74158E7834AA}"/>
                  </a:ext>
                </a:extLst>
              </p:cNvPr>
              <p:cNvGrpSpPr/>
              <p:nvPr/>
            </p:nvGrpSpPr>
            <p:grpSpPr>
              <a:xfrm>
                <a:off x="5841267" y="4455444"/>
                <a:ext cx="162517" cy="160866"/>
                <a:chOff x="5838638" y="4455443"/>
                <a:chExt cx="162517" cy="160866"/>
              </a:xfrm>
            </p:grpSpPr>
            <p:sp>
              <p:nvSpPr>
                <p:cNvPr id="264" name="Rectangle 263">
                  <a:extLst>
                    <a:ext uri="{FF2B5EF4-FFF2-40B4-BE49-F238E27FC236}">
                      <a16:creationId xmlns:a16="http://schemas.microsoft.com/office/drawing/2014/main" id="{36BD756D-11B2-76CF-9D84-B1EEC9AD317B}"/>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5" name="Rectangle 264">
                  <a:extLst>
                    <a:ext uri="{FF2B5EF4-FFF2-40B4-BE49-F238E27FC236}">
                      <a16:creationId xmlns:a16="http://schemas.microsoft.com/office/drawing/2014/main" id="{707CEFDE-35A0-3B51-8169-BB6154620A4B}"/>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6" name="Rectangle 265">
                  <a:extLst>
                    <a:ext uri="{FF2B5EF4-FFF2-40B4-BE49-F238E27FC236}">
                      <a16:creationId xmlns:a16="http://schemas.microsoft.com/office/drawing/2014/main" id="{F854C5B0-9573-C3DA-FF81-E49BAEDFB5D4}"/>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7" name="Rectangle 266">
                  <a:extLst>
                    <a:ext uri="{FF2B5EF4-FFF2-40B4-BE49-F238E27FC236}">
                      <a16:creationId xmlns:a16="http://schemas.microsoft.com/office/drawing/2014/main" id="{D5E377C9-5023-312E-71CE-3E158D9F1153}"/>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63" name="Rectangle 262">
                <a:extLst>
                  <a:ext uri="{FF2B5EF4-FFF2-40B4-BE49-F238E27FC236}">
                    <a16:creationId xmlns:a16="http://schemas.microsoft.com/office/drawing/2014/main" id="{C4E61A35-CFE2-B684-BBA1-7DBA9BE80176}"/>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68" name="Group 267">
              <a:extLst>
                <a:ext uri="{FF2B5EF4-FFF2-40B4-BE49-F238E27FC236}">
                  <a16:creationId xmlns:a16="http://schemas.microsoft.com/office/drawing/2014/main" id="{562B47FB-9091-2B7E-2CA7-158DAA7F70DF}"/>
                </a:ext>
              </a:extLst>
            </p:cNvPr>
            <p:cNvGrpSpPr/>
            <p:nvPr/>
          </p:nvGrpSpPr>
          <p:grpSpPr>
            <a:xfrm>
              <a:off x="10387437" y="3572080"/>
              <a:ext cx="126275" cy="207820"/>
              <a:chOff x="5840391" y="4455444"/>
              <a:chExt cx="163393" cy="160866"/>
            </a:xfrm>
          </p:grpSpPr>
          <p:grpSp>
            <p:nvGrpSpPr>
              <p:cNvPr id="269" name="Group 268">
                <a:extLst>
                  <a:ext uri="{FF2B5EF4-FFF2-40B4-BE49-F238E27FC236}">
                    <a16:creationId xmlns:a16="http://schemas.microsoft.com/office/drawing/2014/main" id="{9216A5AC-24A0-BDE7-146A-929D0C7E2D4A}"/>
                  </a:ext>
                </a:extLst>
              </p:cNvPr>
              <p:cNvGrpSpPr/>
              <p:nvPr/>
            </p:nvGrpSpPr>
            <p:grpSpPr>
              <a:xfrm>
                <a:off x="5841267" y="4455444"/>
                <a:ext cx="162517" cy="160866"/>
                <a:chOff x="5838638" y="4455443"/>
                <a:chExt cx="162517" cy="160866"/>
              </a:xfrm>
            </p:grpSpPr>
            <p:sp>
              <p:nvSpPr>
                <p:cNvPr id="271" name="Rectangle 270">
                  <a:extLst>
                    <a:ext uri="{FF2B5EF4-FFF2-40B4-BE49-F238E27FC236}">
                      <a16:creationId xmlns:a16="http://schemas.microsoft.com/office/drawing/2014/main" id="{334F1F51-CA33-30E8-587A-2CEDEB6A9707}"/>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2" name="Rectangle 271">
                  <a:extLst>
                    <a:ext uri="{FF2B5EF4-FFF2-40B4-BE49-F238E27FC236}">
                      <a16:creationId xmlns:a16="http://schemas.microsoft.com/office/drawing/2014/main" id="{F43BCF08-0F4A-4171-F93A-88393F317166}"/>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3" name="Rectangle 272">
                  <a:extLst>
                    <a:ext uri="{FF2B5EF4-FFF2-40B4-BE49-F238E27FC236}">
                      <a16:creationId xmlns:a16="http://schemas.microsoft.com/office/drawing/2014/main" id="{FD708C4A-F9D6-2B90-2D5D-167DBC4CCC9C}"/>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4" name="Rectangle 273">
                  <a:extLst>
                    <a:ext uri="{FF2B5EF4-FFF2-40B4-BE49-F238E27FC236}">
                      <a16:creationId xmlns:a16="http://schemas.microsoft.com/office/drawing/2014/main" id="{48B08A9B-E882-2B9A-87C9-6526FAD9EF53}"/>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70" name="Rectangle 269">
                <a:extLst>
                  <a:ext uri="{FF2B5EF4-FFF2-40B4-BE49-F238E27FC236}">
                    <a16:creationId xmlns:a16="http://schemas.microsoft.com/office/drawing/2014/main" id="{6881FAF0-B2E9-FBB2-E5A9-2F6E04DC5D53}"/>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75" name="Group 274">
              <a:extLst>
                <a:ext uri="{FF2B5EF4-FFF2-40B4-BE49-F238E27FC236}">
                  <a16:creationId xmlns:a16="http://schemas.microsoft.com/office/drawing/2014/main" id="{55A42EC9-F48A-1CCC-0F43-46B2AE441013}"/>
                </a:ext>
              </a:extLst>
            </p:cNvPr>
            <p:cNvGrpSpPr/>
            <p:nvPr/>
          </p:nvGrpSpPr>
          <p:grpSpPr>
            <a:xfrm>
              <a:off x="10387437" y="3368174"/>
              <a:ext cx="126275" cy="207820"/>
              <a:chOff x="5840391" y="4455444"/>
              <a:chExt cx="163393" cy="160866"/>
            </a:xfrm>
          </p:grpSpPr>
          <p:grpSp>
            <p:nvGrpSpPr>
              <p:cNvPr id="276" name="Group 275">
                <a:extLst>
                  <a:ext uri="{FF2B5EF4-FFF2-40B4-BE49-F238E27FC236}">
                    <a16:creationId xmlns:a16="http://schemas.microsoft.com/office/drawing/2014/main" id="{07D5680A-0127-7886-1F58-251DE7506B50}"/>
                  </a:ext>
                </a:extLst>
              </p:cNvPr>
              <p:cNvGrpSpPr/>
              <p:nvPr/>
            </p:nvGrpSpPr>
            <p:grpSpPr>
              <a:xfrm>
                <a:off x="5841267" y="4455444"/>
                <a:ext cx="162517" cy="160866"/>
                <a:chOff x="5838638" y="4455443"/>
                <a:chExt cx="162517" cy="160866"/>
              </a:xfrm>
            </p:grpSpPr>
            <p:sp>
              <p:nvSpPr>
                <p:cNvPr id="278" name="Rectangle 277">
                  <a:extLst>
                    <a:ext uri="{FF2B5EF4-FFF2-40B4-BE49-F238E27FC236}">
                      <a16:creationId xmlns:a16="http://schemas.microsoft.com/office/drawing/2014/main" id="{DEAC5F25-C4E8-C5F9-1449-527F5405B3EF}"/>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9" name="Rectangle 278">
                  <a:extLst>
                    <a:ext uri="{FF2B5EF4-FFF2-40B4-BE49-F238E27FC236}">
                      <a16:creationId xmlns:a16="http://schemas.microsoft.com/office/drawing/2014/main" id="{12FA56AC-AADA-F878-76C9-4D8E3462A28B}"/>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0" name="Rectangle 279">
                  <a:extLst>
                    <a:ext uri="{FF2B5EF4-FFF2-40B4-BE49-F238E27FC236}">
                      <a16:creationId xmlns:a16="http://schemas.microsoft.com/office/drawing/2014/main" id="{404879CA-6949-074A-F7A1-AED69C16DAE0}"/>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1" name="Rectangle 280">
                  <a:extLst>
                    <a:ext uri="{FF2B5EF4-FFF2-40B4-BE49-F238E27FC236}">
                      <a16:creationId xmlns:a16="http://schemas.microsoft.com/office/drawing/2014/main" id="{23595CEC-941C-D83C-E28D-92AE1B5B061B}"/>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77" name="Rectangle 276">
                <a:extLst>
                  <a:ext uri="{FF2B5EF4-FFF2-40B4-BE49-F238E27FC236}">
                    <a16:creationId xmlns:a16="http://schemas.microsoft.com/office/drawing/2014/main" id="{A0C250F1-E6E0-6E63-A5A8-A6B0EF597A48}"/>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82" name="Group 281">
              <a:extLst>
                <a:ext uri="{FF2B5EF4-FFF2-40B4-BE49-F238E27FC236}">
                  <a16:creationId xmlns:a16="http://schemas.microsoft.com/office/drawing/2014/main" id="{27D5EEC4-FEDC-70FF-ACF1-5779D8E293AB}"/>
                </a:ext>
              </a:extLst>
            </p:cNvPr>
            <p:cNvGrpSpPr/>
            <p:nvPr/>
          </p:nvGrpSpPr>
          <p:grpSpPr>
            <a:xfrm>
              <a:off x="10387778" y="3161005"/>
              <a:ext cx="126275" cy="207820"/>
              <a:chOff x="5840391" y="4455444"/>
              <a:chExt cx="163393" cy="160866"/>
            </a:xfrm>
          </p:grpSpPr>
          <p:grpSp>
            <p:nvGrpSpPr>
              <p:cNvPr id="283" name="Group 282">
                <a:extLst>
                  <a:ext uri="{FF2B5EF4-FFF2-40B4-BE49-F238E27FC236}">
                    <a16:creationId xmlns:a16="http://schemas.microsoft.com/office/drawing/2014/main" id="{3EA5E132-2DFF-ECDF-993F-A4C7464D9EAB}"/>
                  </a:ext>
                </a:extLst>
              </p:cNvPr>
              <p:cNvGrpSpPr/>
              <p:nvPr/>
            </p:nvGrpSpPr>
            <p:grpSpPr>
              <a:xfrm>
                <a:off x="5841267" y="4455444"/>
                <a:ext cx="162517" cy="160866"/>
                <a:chOff x="5838638" y="4455443"/>
                <a:chExt cx="162517" cy="160866"/>
              </a:xfrm>
            </p:grpSpPr>
            <p:sp>
              <p:nvSpPr>
                <p:cNvPr id="285" name="Rectangle 284">
                  <a:extLst>
                    <a:ext uri="{FF2B5EF4-FFF2-40B4-BE49-F238E27FC236}">
                      <a16:creationId xmlns:a16="http://schemas.microsoft.com/office/drawing/2014/main" id="{E73F7497-D7FE-0FB3-FDF4-9FE080717AB2}"/>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6" name="Rectangle 285">
                  <a:extLst>
                    <a:ext uri="{FF2B5EF4-FFF2-40B4-BE49-F238E27FC236}">
                      <a16:creationId xmlns:a16="http://schemas.microsoft.com/office/drawing/2014/main" id="{A2A946F2-32E0-C262-B95F-5EA832C5F2CD}"/>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7" name="Rectangle 286">
                  <a:extLst>
                    <a:ext uri="{FF2B5EF4-FFF2-40B4-BE49-F238E27FC236}">
                      <a16:creationId xmlns:a16="http://schemas.microsoft.com/office/drawing/2014/main" id="{DFD2E49F-2EC5-B1EB-DA09-FA3C0C85695F}"/>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8" name="Rectangle 287">
                  <a:extLst>
                    <a:ext uri="{FF2B5EF4-FFF2-40B4-BE49-F238E27FC236}">
                      <a16:creationId xmlns:a16="http://schemas.microsoft.com/office/drawing/2014/main" id="{870FB807-9681-7284-1E1B-BE8725B4A8C8}"/>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84" name="Rectangle 283">
                <a:extLst>
                  <a:ext uri="{FF2B5EF4-FFF2-40B4-BE49-F238E27FC236}">
                    <a16:creationId xmlns:a16="http://schemas.microsoft.com/office/drawing/2014/main" id="{25EAE25C-88D3-88A9-4FDD-B04AD7436F83}"/>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89" name="Group 288">
              <a:extLst>
                <a:ext uri="{FF2B5EF4-FFF2-40B4-BE49-F238E27FC236}">
                  <a16:creationId xmlns:a16="http://schemas.microsoft.com/office/drawing/2014/main" id="{985CCF9C-ABE9-F589-AF6F-05C89FC0D3C4}"/>
                </a:ext>
              </a:extLst>
            </p:cNvPr>
            <p:cNvGrpSpPr/>
            <p:nvPr/>
          </p:nvGrpSpPr>
          <p:grpSpPr>
            <a:xfrm>
              <a:off x="10620512" y="4402436"/>
              <a:ext cx="126275" cy="207820"/>
              <a:chOff x="5840391" y="4455444"/>
              <a:chExt cx="163393" cy="160866"/>
            </a:xfrm>
          </p:grpSpPr>
          <p:grpSp>
            <p:nvGrpSpPr>
              <p:cNvPr id="290" name="Group 289">
                <a:extLst>
                  <a:ext uri="{FF2B5EF4-FFF2-40B4-BE49-F238E27FC236}">
                    <a16:creationId xmlns:a16="http://schemas.microsoft.com/office/drawing/2014/main" id="{3C5DEA24-92AB-2F14-054B-DA47D204840C}"/>
                  </a:ext>
                </a:extLst>
              </p:cNvPr>
              <p:cNvGrpSpPr/>
              <p:nvPr/>
            </p:nvGrpSpPr>
            <p:grpSpPr>
              <a:xfrm>
                <a:off x="5841267" y="4455444"/>
                <a:ext cx="162517" cy="160866"/>
                <a:chOff x="5838638" y="4455443"/>
                <a:chExt cx="162517" cy="160866"/>
              </a:xfrm>
            </p:grpSpPr>
            <p:sp>
              <p:nvSpPr>
                <p:cNvPr id="292" name="Rectangle 291">
                  <a:extLst>
                    <a:ext uri="{FF2B5EF4-FFF2-40B4-BE49-F238E27FC236}">
                      <a16:creationId xmlns:a16="http://schemas.microsoft.com/office/drawing/2014/main" id="{0597FAE2-DE1B-A69F-E9E8-C2F545461068}"/>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3" name="Rectangle 292">
                  <a:extLst>
                    <a:ext uri="{FF2B5EF4-FFF2-40B4-BE49-F238E27FC236}">
                      <a16:creationId xmlns:a16="http://schemas.microsoft.com/office/drawing/2014/main" id="{8848D00E-8541-ED85-53C6-948C40E16416}"/>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4" name="Rectangle 293">
                  <a:extLst>
                    <a:ext uri="{FF2B5EF4-FFF2-40B4-BE49-F238E27FC236}">
                      <a16:creationId xmlns:a16="http://schemas.microsoft.com/office/drawing/2014/main" id="{6D4F4EF1-3FC3-A093-9487-491E85D8EDD1}"/>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95" name="Rectangle 294">
                  <a:extLst>
                    <a:ext uri="{FF2B5EF4-FFF2-40B4-BE49-F238E27FC236}">
                      <a16:creationId xmlns:a16="http://schemas.microsoft.com/office/drawing/2014/main" id="{8B2BC409-7A1B-E1C1-568A-DCC1C6C22D5E}"/>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91" name="Rectangle 290">
                <a:extLst>
                  <a:ext uri="{FF2B5EF4-FFF2-40B4-BE49-F238E27FC236}">
                    <a16:creationId xmlns:a16="http://schemas.microsoft.com/office/drawing/2014/main" id="{8992D336-317C-6DE6-98AA-E9019C74D57B}"/>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296" name="Group 295">
              <a:extLst>
                <a:ext uri="{FF2B5EF4-FFF2-40B4-BE49-F238E27FC236}">
                  <a16:creationId xmlns:a16="http://schemas.microsoft.com/office/drawing/2014/main" id="{5642A0CB-7F82-AEF2-3114-2566138A8795}"/>
                </a:ext>
              </a:extLst>
            </p:cNvPr>
            <p:cNvGrpSpPr/>
            <p:nvPr/>
          </p:nvGrpSpPr>
          <p:grpSpPr>
            <a:xfrm>
              <a:off x="10620512" y="4191592"/>
              <a:ext cx="126275" cy="207820"/>
              <a:chOff x="5840391" y="4455444"/>
              <a:chExt cx="163393" cy="160866"/>
            </a:xfrm>
          </p:grpSpPr>
          <p:grpSp>
            <p:nvGrpSpPr>
              <p:cNvPr id="297" name="Group 296">
                <a:extLst>
                  <a:ext uri="{FF2B5EF4-FFF2-40B4-BE49-F238E27FC236}">
                    <a16:creationId xmlns:a16="http://schemas.microsoft.com/office/drawing/2014/main" id="{81C864C7-3514-751F-6C98-F887B7CF556B}"/>
                  </a:ext>
                </a:extLst>
              </p:cNvPr>
              <p:cNvGrpSpPr/>
              <p:nvPr/>
            </p:nvGrpSpPr>
            <p:grpSpPr>
              <a:xfrm>
                <a:off x="5841267" y="4455444"/>
                <a:ext cx="162517" cy="160866"/>
                <a:chOff x="5838638" y="4455443"/>
                <a:chExt cx="162517" cy="160866"/>
              </a:xfrm>
            </p:grpSpPr>
            <p:sp>
              <p:nvSpPr>
                <p:cNvPr id="299" name="Rectangle 298">
                  <a:extLst>
                    <a:ext uri="{FF2B5EF4-FFF2-40B4-BE49-F238E27FC236}">
                      <a16:creationId xmlns:a16="http://schemas.microsoft.com/office/drawing/2014/main" id="{EC4EC288-71CF-993E-CC8E-BFF6E5BA3709}"/>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0" name="Rectangle 299">
                  <a:extLst>
                    <a:ext uri="{FF2B5EF4-FFF2-40B4-BE49-F238E27FC236}">
                      <a16:creationId xmlns:a16="http://schemas.microsoft.com/office/drawing/2014/main" id="{2986C72D-0A62-1720-E5A1-C0C59FD3FD91}"/>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1" name="Rectangle 300">
                  <a:extLst>
                    <a:ext uri="{FF2B5EF4-FFF2-40B4-BE49-F238E27FC236}">
                      <a16:creationId xmlns:a16="http://schemas.microsoft.com/office/drawing/2014/main" id="{D6A5C0A2-888C-1722-C1A1-4FC8ECEA8AA6}"/>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2" name="Rectangle 301">
                  <a:extLst>
                    <a:ext uri="{FF2B5EF4-FFF2-40B4-BE49-F238E27FC236}">
                      <a16:creationId xmlns:a16="http://schemas.microsoft.com/office/drawing/2014/main" id="{A1085AFB-02B5-F6E8-14A4-24ABA051DDB4}"/>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98" name="Rectangle 297">
                <a:extLst>
                  <a:ext uri="{FF2B5EF4-FFF2-40B4-BE49-F238E27FC236}">
                    <a16:creationId xmlns:a16="http://schemas.microsoft.com/office/drawing/2014/main" id="{A55BCF4D-EAB6-D4F2-2335-9906B763F52B}"/>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03" name="Group 302">
              <a:extLst>
                <a:ext uri="{FF2B5EF4-FFF2-40B4-BE49-F238E27FC236}">
                  <a16:creationId xmlns:a16="http://schemas.microsoft.com/office/drawing/2014/main" id="{5171C4EB-67BE-1571-3C3F-F57DBF8FD396}"/>
                </a:ext>
              </a:extLst>
            </p:cNvPr>
            <p:cNvGrpSpPr/>
            <p:nvPr/>
          </p:nvGrpSpPr>
          <p:grpSpPr>
            <a:xfrm>
              <a:off x="10621198" y="3987690"/>
              <a:ext cx="126275" cy="207820"/>
              <a:chOff x="5840391" y="4455444"/>
              <a:chExt cx="163393" cy="160866"/>
            </a:xfrm>
          </p:grpSpPr>
          <p:grpSp>
            <p:nvGrpSpPr>
              <p:cNvPr id="304" name="Group 303">
                <a:extLst>
                  <a:ext uri="{FF2B5EF4-FFF2-40B4-BE49-F238E27FC236}">
                    <a16:creationId xmlns:a16="http://schemas.microsoft.com/office/drawing/2014/main" id="{A4C9C5C2-7B55-2853-1CD7-938975610F83}"/>
                  </a:ext>
                </a:extLst>
              </p:cNvPr>
              <p:cNvGrpSpPr/>
              <p:nvPr/>
            </p:nvGrpSpPr>
            <p:grpSpPr>
              <a:xfrm>
                <a:off x="5841267" y="4455444"/>
                <a:ext cx="162517" cy="160866"/>
                <a:chOff x="5838638" y="4455443"/>
                <a:chExt cx="162517" cy="160866"/>
              </a:xfrm>
            </p:grpSpPr>
            <p:sp>
              <p:nvSpPr>
                <p:cNvPr id="306" name="Rectangle 305">
                  <a:extLst>
                    <a:ext uri="{FF2B5EF4-FFF2-40B4-BE49-F238E27FC236}">
                      <a16:creationId xmlns:a16="http://schemas.microsoft.com/office/drawing/2014/main" id="{9D386053-08F6-3209-3427-D1275D5976FC}"/>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7" name="Rectangle 306">
                  <a:extLst>
                    <a:ext uri="{FF2B5EF4-FFF2-40B4-BE49-F238E27FC236}">
                      <a16:creationId xmlns:a16="http://schemas.microsoft.com/office/drawing/2014/main" id="{D688CD28-72DC-B520-9B95-6073A9A93D38}"/>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8" name="Rectangle 307">
                  <a:extLst>
                    <a:ext uri="{FF2B5EF4-FFF2-40B4-BE49-F238E27FC236}">
                      <a16:creationId xmlns:a16="http://schemas.microsoft.com/office/drawing/2014/main" id="{FF074A60-A082-98B9-BAF7-4D4A171A24F2}"/>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9" name="Rectangle 308">
                  <a:extLst>
                    <a:ext uri="{FF2B5EF4-FFF2-40B4-BE49-F238E27FC236}">
                      <a16:creationId xmlns:a16="http://schemas.microsoft.com/office/drawing/2014/main" id="{FD806D65-4B75-04B2-F1E6-6226AD45E541}"/>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05" name="Rectangle 304">
                <a:extLst>
                  <a:ext uri="{FF2B5EF4-FFF2-40B4-BE49-F238E27FC236}">
                    <a16:creationId xmlns:a16="http://schemas.microsoft.com/office/drawing/2014/main" id="{9A4AAADE-974F-9C8C-1071-2C1B89B13AFB}"/>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10" name="Group 309">
              <a:extLst>
                <a:ext uri="{FF2B5EF4-FFF2-40B4-BE49-F238E27FC236}">
                  <a16:creationId xmlns:a16="http://schemas.microsoft.com/office/drawing/2014/main" id="{6673417D-6C59-D91A-3B29-C58D497A5D9C}"/>
                </a:ext>
              </a:extLst>
            </p:cNvPr>
            <p:cNvGrpSpPr/>
            <p:nvPr/>
          </p:nvGrpSpPr>
          <p:grpSpPr>
            <a:xfrm>
              <a:off x="10620512" y="3779868"/>
              <a:ext cx="126275" cy="207820"/>
              <a:chOff x="5840391" y="4455444"/>
              <a:chExt cx="163393" cy="160866"/>
            </a:xfrm>
          </p:grpSpPr>
          <p:grpSp>
            <p:nvGrpSpPr>
              <p:cNvPr id="311" name="Group 310">
                <a:extLst>
                  <a:ext uri="{FF2B5EF4-FFF2-40B4-BE49-F238E27FC236}">
                    <a16:creationId xmlns:a16="http://schemas.microsoft.com/office/drawing/2014/main" id="{9958CB9F-ABE5-9E94-DB85-142DD1018FA5}"/>
                  </a:ext>
                </a:extLst>
              </p:cNvPr>
              <p:cNvGrpSpPr/>
              <p:nvPr/>
            </p:nvGrpSpPr>
            <p:grpSpPr>
              <a:xfrm>
                <a:off x="5841267" y="4455444"/>
                <a:ext cx="162517" cy="160866"/>
                <a:chOff x="5838638" y="4455443"/>
                <a:chExt cx="162517" cy="160866"/>
              </a:xfrm>
            </p:grpSpPr>
            <p:sp>
              <p:nvSpPr>
                <p:cNvPr id="313" name="Rectangle 312">
                  <a:extLst>
                    <a:ext uri="{FF2B5EF4-FFF2-40B4-BE49-F238E27FC236}">
                      <a16:creationId xmlns:a16="http://schemas.microsoft.com/office/drawing/2014/main" id="{28BC9D75-54C3-3797-D590-2FBDF309C88E}"/>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4" name="Rectangle 313">
                  <a:extLst>
                    <a:ext uri="{FF2B5EF4-FFF2-40B4-BE49-F238E27FC236}">
                      <a16:creationId xmlns:a16="http://schemas.microsoft.com/office/drawing/2014/main" id="{2EFA1357-D3D1-FBAA-D9E0-BF492E0C1410}"/>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5" name="Rectangle 314">
                  <a:extLst>
                    <a:ext uri="{FF2B5EF4-FFF2-40B4-BE49-F238E27FC236}">
                      <a16:creationId xmlns:a16="http://schemas.microsoft.com/office/drawing/2014/main" id="{99F0688C-83E3-09DE-1A3C-C4F7E998F7FD}"/>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16" name="Rectangle 315">
                  <a:extLst>
                    <a:ext uri="{FF2B5EF4-FFF2-40B4-BE49-F238E27FC236}">
                      <a16:creationId xmlns:a16="http://schemas.microsoft.com/office/drawing/2014/main" id="{48E9B158-37F4-C751-FEFD-D5AB1015B713}"/>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12" name="Rectangle 311">
                <a:extLst>
                  <a:ext uri="{FF2B5EF4-FFF2-40B4-BE49-F238E27FC236}">
                    <a16:creationId xmlns:a16="http://schemas.microsoft.com/office/drawing/2014/main" id="{13BD8E94-9B6A-F49D-6FD8-30E768477BA0}"/>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17" name="Group 316">
              <a:extLst>
                <a:ext uri="{FF2B5EF4-FFF2-40B4-BE49-F238E27FC236}">
                  <a16:creationId xmlns:a16="http://schemas.microsoft.com/office/drawing/2014/main" id="{BED7E64B-DFBC-D868-53B9-9D2FA5215B48}"/>
                </a:ext>
              </a:extLst>
            </p:cNvPr>
            <p:cNvGrpSpPr/>
            <p:nvPr/>
          </p:nvGrpSpPr>
          <p:grpSpPr>
            <a:xfrm>
              <a:off x="10620512" y="3569054"/>
              <a:ext cx="126275" cy="207820"/>
              <a:chOff x="5840391" y="4455444"/>
              <a:chExt cx="163393" cy="160866"/>
            </a:xfrm>
          </p:grpSpPr>
          <p:grpSp>
            <p:nvGrpSpPr>
              <p:cNvPr id="318" name="Group 317">
                <a:extLst>
                  <a:ext uri="{FF2B5EF4-FFF2-40B4-BE49-F238E27FC236}">
                    <a16:creationId xmlns:a16="http://schemas.microsoft.com/office/drawing/2014/main" id="{2C2FED66-69A2-0BA3-5FD3-6099294EED99}"/>
                  </a:ext>
                </a:extLst>
              </p:cNvPr>
              <p:cNvGrpSpPr/>
              <p:nvPr/>
            </p:nvGrpSpPr>
            <p:grpSpPr>
              <a:xfrm>
                <a:off x="5841267" y="4455444"/>
                <a:ext cx="162517" cy="160866"/>
                <a:chOff x="5838638" y="4455443"/>
                <a:chExt cx="162517" cy="160866"/>
              </a:xfrm>
            </p:grpSpPr>
            <p:sp>
              <p:nvSpPr>
                <p:cNvPr id="320" name="Rectangle 319">
                  <a:extLst>
                    <a:ext uri="{FF2B5EF4-FFF2-40B4-BE49-F238E27FC236}">
                      <a16:creationId xmlns:a16="http://schemas.microsoft.com/office/drawing/2014/main" id="{B6E44577-C021-51E3-FE7E-642BDE100617}"/>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1" name="Rectangle 320">
                  <a:extLst>
                    <a:ext uri="{FF2B5EF4-FFF2-40B4-BE49-F238E27FC236}">
                      <a16:creationId xmlns:a16="http://schemas.microsoft.com/office/drawing/2014/main" id="{E9270079-4ABF-5223-FEEC-2BB6086006F1}"/>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2" name="Rectangle 321">
                  <a:extLst>
                    <a:ext uri="{FF2B5EF4-FFF2-40B4-BE49-F238E27FC236}">
                      <a16:creationId xmlns:a16="http://schemas.microsoft.com/office/drawing/2014/main" id="{3AC0EC4F-EF99-AD4B-73F2-E8AEE51B46E4}"/>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3" name="Rectangle 322">
                  <a:extLst>
                    <a:ext uri="{FF2B5EF4-FFF2-40B4-BE49-F238E27FC236}">
                      <a16:creationId xmlns:a16="http://schemas.microsoft.com/office/drawing/2014/main" id="{4F942D74-9F68-7A9D-207A-6C74211AF342}"/>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19" name="Rectangle 318">
                <a:extLst>
                  <a:ext uri="{FF2B5EF4-FFF2-40B4-BE49-F238E27FC236}">
                    <a16:creationId xmlns:a16="http://schemas.microsoft.com/office/drawing/2014/main" id="{D5CEE560-488A-C1A7-1FB1-FCF0F3DCFBFF}"/>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24" name="Group 323">
              <a:extLst>
                <a:ext uri="{FF2B5EF4-FFF2-40B4-BE49-F238E27FC236}">
                  <a16:creationId xmlns:a16="http://schemas.microsoft.com/office/drawing/2014/main" id="{9A1D1D9C-331D-B8F9-8E27-873E564B1D0F}"/>
                </a:ext>
              </a:extLst>
            </p:cNvPr>
            <p:cNvGrpSpPr/>
            <p:nvPr/>
          </p:nvGrpSpPr>
          <p:grpSpPr>
            <a:xfrm>
              <a:off x="10620512" y="3365148"/>
              <a:ext cx="126275" cy="207820"/>
              <a:chOff x="5840391" y="4455444"/>
              <a:chExt cx="163393" cy="160866"/>
            </a:xfrm>
          </p:grpSpPr>
          <p:grpSp>
            <p:nvGrpSpPr>
              <p:cNvPr id="325" name="Group 324">
                <a:extLst>
                  <a:ext uri="{FF2B5EF4-FFF2-40B4-BE49-F238E27FC236}">
                    <a16:creationId xmlns:a16="http://schemas.microsoft.com/office/drawing/2014/main" id="{45801A9E-C526-9F00-345F-8BC5D6FE6599}"/>
                  </a:ext>
                </a:extLst>
              </p:cNvPr>
              <p:cNvGrpSpPr/>
              <p:nvPr/>
            </p:nvGrpSpPr>
            <p:grpSpPr>
              <a:xfrm>
                <a:off x="5841267" y="4455444"/>
                <a:ext cx="162517" cy="160866"/>
                <a:chOff x="5838638" y="4455443"/>
                <a:chExt cx="162517" cy="160866"/>
              </a:xfrm>
            </p:grpSpPr>
            <p:sp>
              <p:nvSpPr>
                <p:cNvPr id="327" name="Rectangle 326">
                  <a:extLst>
                    <a:ext uri="{FF2B5EF4-FFF2-40B4-BE49-F238E27FC236}">
                      <a16:creationId xmlns:a16="http://schemas.microsoft.com/office/drawing/2014/main" id="{829EFFE4-8BFD-C7DB-7AEB-9B0FA555F918}"/>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8" name="Rectangle 327">
                  <a:extLst>
                    <a:ext uri="{FF2B5EF4-FFF2-40B4-BE49-F238E27FC236}">
                      <a16:creationId xmlns:a16="http://schemas.microsoft.com/office/drawing/2014/main" id="{0150CFC8-3AA4-0714-BDA2-CD8327D39ACC}"/>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9" name="Rectangle 328">
                  <a:extLst>
                    <a:ext uri="{FF2B5EF4-FFF2-40B4-BE49-F238E27FC236}">
                      <a16:creationId xmlns:a16="http://schemas.microsoft.com/office/drawing/2014/main" id="{E8F5EC43-C597-B0C6-66EC-3FB3C1EAB9B8}"/>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0" name="Rectangle 329">
                  <a:extLst>
                    <a:ext uri="{FF2B5EF4-FFF2-40B4-BE49-F238E27FC236}">
                      <a16:creationId xmlns:a16="http://schemas.microsoft.com/office/drawing/2014/main" id="{48E6A224-6B6F-267B-5C77-AF648633E001}"/>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26" name="Rectangle 325">
                <a:extLst>
                  <a:ext uri="{FF2B5EF4-FFF2-40B4-BE49-F238E27FC236}">
                    <a16:creationId xmlns:a16="http://schemas.microsoft.com/office/drawing/2014/main" id="{934B3E08-9374-7DCF-23D1-3F4910BAB7EF}"/>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31" name="Group 330">
              <a:extLst>
                <a:ext uri="{FF2B5EF4-FFF2-40B4-BE49-F238E27FC236}">
                  <a16:creationId xmlns:a16="http://schemas.microsoft.com/office/drawing/2014/main" id="{8CE034E7-1FCF-1534-A07B-909D2198E9E2}"/>
                </a:ext>
              </a:extLst>
            </p:cNvPr>
            <p:cNvGrpSpPr/>
            <p:nvPr/>
          </p:nvGrpSpPr>
          <p:grpSpPr>
            <a:xfrm>
              <a:off x="10620853" y="3157979"/>
              <a:ext cx="126275" cy="207820"/>
              <a:chOff x="5840391" y="4455444"/>
              <a:chExt cx="163393" cy="160866"/>
            </a:xfrm>
          </p:grpSpPr>
          <p:grpSp>
            <p:nvGrpSpPr>
              <p:cNvPr id="332" name="Group 331">
                <a:extLst>
                  <a:ext uri="{FF2B5EF4-FFF2-40B4-BE49-F238E27FC236}">
                    <a16:creationId xmlns:a16="http://schemas.microsoft.com/office/drawing/2014/main" id="{9AD3A600-C56C-925A-F425-D8ADADE0FEA2}"/>
                  </a:ext>
                </a:extLst>
              </p:cNvPr>
              <p:cNvGrpSpPr/>
              <p:nvPr/>
            </p:nvGrpSpPr>
            <p:grpSpPr>
              <a:xfrm>
                <a:off x="5841267" y="4455444"/>
                <a:ext cx="162517" cy="160866"/>
                <a:chOff x="5838638" y="4455443"/>
                <a:chExt cx="162517" cy="160866"/>
              </a:xfrm>
            </p:grpSpPr>
            <p:sp>
              <p:nvSpPr>
                <p:cNvPr id="334" name="Rectangle 333">
                  <a:extLst>
                    <a:ext uri="{FF2B5EF4-FFF2-40B4-BE49-F238E27FC236}">
                      <a16:creationId xmlns:a16="http://schemas.microsoft.com/office/drawing/2014/main" id="{033CDB0E-37F9-CBB9-E44D-F5FDA59249EC}"/>
                    </a:ext>
                  </a:extLst>
                </p:cNvPr>
                <p:cNvSpPr/>
                <p:nvPr/>
              </p:nvSpPr>
              <p:spPr>
                <a:xfrm>
                  <a:off x="5838638"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5" name="Rectangle 334">
                  <a:extLst>
                    <a:ext uri="{FF2B5EF4-FFF2-40B4-BE49-F238E27FC236}">
                      <a16:creationId xmlns:a16="http://schemas.microsoft.com/office/drawing/2014/main" id="{8ED8D951-FFED-418C-EFF1-40314E7746A8}"/>
                    </a:ext>
                  </a:extLst>
                </p:cNvPr>
                <p:cNvSpPr/>
                <p:nvPr/>
              </p:nvSpPr>
              <p:spPr>
                <a:xfrm>
                  <a:off x="5919092" y="4455443"/>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6" name="Rectangle 335">
                  <a:extLst>
                    <a:ext uri="{FF2B5EF4-FFF2-40B4-BE49-F238E27FC236}">
                      <a16:creationId xmlns:a16="http://schemas.microsoft.com/office/drawing/2014/main" id="{25C640AE-2A89-D3C4-06A7-6F5BDD72E2C0}"/>
                    </a:ext>
                  </a:extLst>
                </p:cNvPr>
                <p:cNvSpPr/>
                <p:nvPr/>
              </p:nvSpPr>
              <p:spPr>
                <a:xfrm>
                  <a:off x="5919092" y="4535876"/>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37" name="Rectangle 336">
                  <a:extLst>
                    <a:ext uri="{FF2B5EF4-FFF2-40B4-BE49-F238E27FC236}">
                      <a16:creationId xmlns:a16="http://schemas.microsoft.com/office/drawing/2014/main" id="{BD2FEAF7-0A80-F0BA-C811-19BBD28B6D9C}"/>
                    </a:ext>
                  </a:extLst>
                </p:cNvPr>
                <p:cNvSpPr/>
                <p:nvPr/>
              </p:nvSpPr>
              <p:spPr>
                <a:xfrm>
                  <a:off x="5838639" y="4535875"/>
                  <a:ext cx="82063" cy="80433"/>
                </a:xfrm>
                <a:prstGeom prst="rect">
                  <a:avLst/>
                </a:prstGeom>
                <a:solidFill>
                  <a:srgbClr val="002060"/>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333" name="Rectangle 332">
                <a:extLst>
                  <a:ext uri="{FF2B5EF4-FFF2-40B4-BE49-F238E27FC236}">
                    <a16:creationId xmlns:a16="http://schemas.microsoft.com/office/drawing/2014/main" id="{E669FFBD-18B1-4260-D093-8FE4DED6E388}"/>
                  </a:ext>
                </a:extLst>
              </p:cNvPr>
              <p:cNvSpPr/>
              <p:nvPr/>
            </p:nvSpPr>
            <p:spPr>
              <a:xfrm>
                <a:off x="5840391" y="4458477"/>
                <a:ext cx="162659" cy="15783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sp>
        <p:nvSpPr>
          <p:cNvPr id="341" name="TextBox 340">
            <a:extLst>
              <a:ext uri="{FF2B5EF4-FFF2-40B4-BE49-F238E27FC236}">
                <a16:creationId xmlns:a16="http://schemas.microsoft.com/office/drawing/2014/main" id="{DF32128C-5806-9305-E60D-42168E1CE2C9}"/>
              </a:ext>
            </a:extLst>
          </p:cNvPr>
          <p:cNvSpPr txBox="1"/>
          <p:nvPr/>
        </p:nvSpPr>
        <p:spPr>
          <a:xfrm>
            <a:off x="5766536" y="2757821"/>
            <a:ext cx="743818" cy="369332"/>
          </a:xfrm>
          <a:prstGeom prst="rect">
            <a:avLst/>
          </a:prstGeom>
          <a:noFill/>
        </p:spPr>
        <p:txBody>
          <a:bodyPr wrap="square" rtlCol="0">
            <a:spAutoFit/>
          </a:bodyPr>
          <a:lstStyle/>
          <a:p>
            <a:pPr algn="ctr"/>
            <a:r>
              <a:rPr lang="en-US" dirty="0"/>
              <a:t>RF3</a:t>
            </a:r>
            <a:endParaRPr lang="en-CH" dirty="0"/>
          </a:p>
        </p:txBody>
      </p:sp>
      <p:sp>
        <p:nvSpPr>
          <p:cNvPr id="342" name="TextBox 341">
            <a:extLst>
              <a:ext uri="{FF2B5EF4-FFF2-40B4-BE49-F238E27FC236}">
                <a16:creationId xmlns:a16="http://schemas.microsoft.com/office/drawing/2014/main" id="{A54981B8-FDDD-F797-9292-C00755C45B53}"/>
              </a:ext>
            </a:extLst>
          </p:cNvPr>
          <p:cNvSpPr txBox="1"/>
          <p:nvPr/>
        </p:nvSpPr>
        <p:spPr>
          <a:xfrm>
            <a:off x="7651831" y="2753826"/>
            <a:ext cx="743818" cy="369332"/>
          </a:xfrm>
          <a:prstGeom prst="rect">
            <a:avLst/>
          </a:prstGeom>
          <a:noFill/>
        </p:spPr>
        <p:txBody>
          <a:bodyPr wrap="square" rtlCol="0">
            <a:spAutoFit/>
          </a:bodyPr>
          <a:lstStyle/>
          <a:p>
            <a:pPr algn="ctr"/>
            <a:r>
              <a:rPr lang="en-US" dirty="0"/>
              <a:t>RF2</a:t>
            </a:r>
            <a:endParaRPr lang="en-CH" dirty="0"/>
          </a:p>
        </p:txBody>
      </p:sp>
      <p:sp>
        <p:nvSpPr>
          <p:cNvPr id="343" name="TextBox 342">
            <a:extLst>
              <a:ext uri="{FF2B5EF4-FFF2-40B4-BE49-F238E27FC236}">
                <a16:creationId xmlns:a16="http://schemas.microsoft.com/office/drawing/2014/main" id="{1D1BA534-F772-A82F-ABD3-5032B84FE7E1}"/>
              </a:ext>
            </a:extLst>
          </p:cNvPr>
          <p:cNvSpPr txBox="1"/>
          <p:nvPr/>
        </p:nvSpPr>
        <p:spPr>
          <a:xfrm>
            <a:off x="9996505" y="2759917"/>
            <a:ext cx="743818" cy="369332"/>
          </a:xfrm>
          <a:prstGeom prst="rect">
            <a:avLst/>
          </a:prstGeom>
          <a:noFill/>
        </p:spPr>
        <p:txBody>
          <a:bodyPr wrap="square" rtlCol="0">
            <a:spAutoFit/>
          </a:bodyPr>
          <a:lstStyle/>
          <a:p>
            <a:pPr algn="ctr"/>
            <a:r>
              <a:rPr lang="en-US" dirty="0"/>
              <a:t>RF1</a:t>
            </a:r>
            <a:endParaRPr lang="en-CH" dirty="0"/>
          </a:p>
        </p:txBody>
      </p:sp>
      <p:sp>
        <p:nvSpPr>
          <p:cNvPr id="344" name="Content Placeholder 1">
            <a:extLst>
              <a:ext uri="{FF2B5EF4-FFF2-40B4-BE49-F238E27FC236}">
                <a16:creationId xmlns:a16="http://schemas.microsoft.com/office/drawing/2014/main" id="{A7AAA85A-7757-9919-BCDD-C2D916BA999F}"/>
              </a:ext>
            </a:extLst>
          </p:cNvPr>
          <p:cNvSpPr txBox="1">
            <a:spLocks/>
          </p:cNvSpPr>
          <p:nvPr/>
        </p:nvSpPr>
        <p:spPr>
          <a:xfrm>
            <a:off x="1206499" y="5871216"/>
            <a:ext cx="10301817" cy="832553"/>
          </a:xfrm>
          <a:prstGeom prst="rect">
            <a:avLst/>
          </a:prstGeom>
        </p:spPr>
        <p:txBody>
          <a:bodyPr vert="horz" lIns="180000" tIns="45720" rIns="91440" bIns="45720" rtlCol="0">
            <a:normAutofit/>
          </a:bodyPr>
          <a:lst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BIPV modules need to pass RF2 to be implemented into medium-size building !</a:t>
            </a:r>
            <a:endParaRPr lang="en-GB" dirty="0"/>
          </a:p>
        </p:txBody>
      </p:sp>
      <p:sp>
        <p:nvSpPr>
          <p:cNvPr id="9" name="TextBox 8">
            <a:extLst>
              <a:ext uri="{FF2B5EF4-FFF2-40B4-BE49-F238E27FC236}">
                <a16:creationId xmlns:a16="http://schemas.microsoft.com/office/drawing/2014/main" id="{F845D7AE-7466-460B-7AA0-C49946002A3A}"/>
              </a:ext>
            </a:extLst>
          </p:cNvPr>
          <p:cNvSpPr txBox="1"/>
          <p:nvPr/>
        </p:nvSpPr>
        <p:spPr>
          <a:xfrm>
            <a:off x="1056214" y="6617885"/>
            <a:ext cx="6098874" cy="246221"/>
          </a:xfrm>
          <a:prstGeom prst="rect">
            <a:avLst/>
          </a:prstGeom>
          <a:noFill/>
        </p:spPr>
        <p:txBody>
          <a:bodyPr wrap="square">
            <a:spAutoFit/>
          </a:bodyPr>
          <a:lstStyle/>
          <a:p>
            <a:r>
              <a:rPr lang="fr-FR" sz="1000" dirty="0"/>
              <a:t>8</a:t>
            </a:r>
            <a:r>
              <a:rPr lang="fr-FR" sz="1000" dirty="0">
                <a:effectLst/>
              </a:rPr>
              <a:t>. AEAI, 2018. 1001-15 Bâtiments d’habitation.</a:t>
            </a:r>
          </a:p>
        </p:txBody>
      </p:sp>
      <p:grpSp>
        <p:nvGrpSpPr>
          <p:cNvPr id="23" name="Group 22">
            <a:extLst>
              <a:ext uri="{FF2B5EF4-FFF2-40B4-BE49-F238E27FC236}">
                <a16:creationId xmlns:a16="http://schemas.microsoft.com/office/drawing/2014/main" id="{B591D173-3076-D9E0-D846-6B345F864CA0}"/>
              </a:ext>
            </a:extLst>
          </p:cNvPr>
          <p:cNvGrpSpPr/>
          <p:nvPr/>
        </p:nvGrpSpPr>
        <p:grpSpPr>
          <a:xfrm>
            <a:off x="1970407" y="3322102"/>
            <a:ext cx="512863" cy="2032620"/>
            <a:chOff x="1970407" y="3322102"/>
            <a:chExt cx="512863" cy="2032620"/>
          </a:xfrm>
        </p:grpSpPr>
        <p:pic>
          <p:nvPicPr>
            <p:cNvPr id="11" name="Graphic 10" descr="Grinning face with solid fill with solid fill">
              <a:extLst>
                <a:ext uri="{FF2B5EF4-FFF2-40B4-BE49-F238E27FC236}">
                  <a16:creationId xmlns:a16="http://schemas.microsoft.com/office/drawing/2014/main" id="{84A592FF-399D-D891-CE06-51F5ECD56E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73927" y="3322102"/>
              <a:ext cx="509343" cy="509343"/>
            </a:xfrm>
            <a:prstGeom prst="rect">
              <a:avLst/>
            </a:prstGeom>
          </p:spPr>
        </p:pic>
        <p:pic>
          <p:nvPicPr>
            <p:cNvPr id="15" name="Graphic 14" descr="Smiling face with solid fill with solid fill">
              <a:extLst>
                <a:ext uri="{FF2B5EF4-FFF2-40B4-BE49-F238E27FC236}">
                  <a16:creationId xmlns:a16="http://schemas.microsoft.com/office/drawing/2014/main" id="{DEC2AA92-60D5-6B32-7215-DFECA50551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70408" y="3779459"/>
              <a:ext cx="509343" cy="509343"/>
            </a:xfrm>
            <a:prstGeom prst="rect">
              <a:avLst/>
            </a:prstGeom>
          </p:spPr>
        </p:pic>
        <p:pic>
          <p:nvPicPr>
            <p:cNvPr id="19" name="Graphic 18" descr="Neutral face with solid fill with solid fill">
              <a:extLst>
                <a:ext uri="{FF2B5EF4-FFF2-40B4-BE49-F238E27FC236}">
                  <a16:creationId xmlns:a16="http://schemas.microsoft.com/office/drawing/2014/main" id="{1E08A9ED-60B5-2D8C-786F-7372F44E60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70408" y="4312419"/>
              <a:ext cx="509343" cy="509343"/>
            </a:xfrm>
            <a:prstGeom prst="rect">
              <a:avLst/>
            </a:prstGeom>
          </p:spPr>
        </p:pic>
        <p:pic>
          <p:nvPicPr>
            <p:cNvPr id="22" name="Graphic 21" descr="Sad face with solid fill with solid fill">
              <a:extLst>
                <a:ext uri="{FF2B5EF4-FFF2-40B4-BE49-F238E27FC236}">
                  <a16:creationId xmlns:a16="http://schemas.microsoft.com/office/drawing/2014/main" id="{F0805B71-A181-5DEC-AF60-8058F9F128D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970407" y="4845379"/>
              <a:ext cx="509343" cy="509343"/>
            </a:xfrm>
            <a:prstGeom prst="rect">
              <a:avLst/>
            </a:prstGeom>
          </p:spPr>
        </p:pic>
      </p:grpSp>
    </p:spTree>
    <p:extLst>
      <p:ext uri="{BB962C8B-B14F-4D97-AF65-F5344CB8AC3E}">
        <p14:creationId xmlns:p14="http://schemas.microsoft.com/office/powerpoint/2010/main" val="213216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 grpId="0"/>
      <p:bldP spid="342" grpId="0"/>
      <p:bldP spid="343" grpId="0"/>
      <p:bldP spid="3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24016F-8367-84B2-D014-CAEA23FDE048}"/>
              </a:ext>
            </a:extLst>
          </p:cNvPr>
          <p:cNvSpPr>
            <a:spLocks noGrp="1"/>
          </p:cNvSpPr>
          <p:nvPr>
            <p:ph idx="1"/>
          </p:nvPr>
        </p:nvSpPr>
        <p:spPr>
          <a:xfrm>
            <a:off x="1206500" y="1386611"/>
            <a:ext cx="10301817" cy="589272"/>
          </a:xfrm>
        </p:spPr>
        <p:txBody>
          <a:bodyPr/>
          <a:lstStyle/>
          <a:p>
            <a:r>
              <a:rPr lang="en-US" dirty="0"/>
              <a:t>Based on the European norms EN13501 “Fire classification of construction products and building elements” [9]</a:t>
            </a:r>
            <a:endParaRPr lang="en-CH" dirty="0"/>
          </a:p>
        </p:txBody>
      </p:sp>
      <p:sp>
        <p:nvSpPr>
          <p:cNvPr id="3" name="Title 2">
            <a:extLst>
              <a:ext uri="{FF2B5EF4-FFF2-40B4-BE49-F238E27FC236}">
                <a16:creationId xmlns:a16="http://schemas.microsoft.com/office/drawing/2014/main" id="{9E39ABCE-5364-B22F-C8D2-32CABCA7CC32}"/>
              </a:ext>
            </a:extLst>
          </p:cNvPr>
          <p:cNvSpPr>
            <a:spLocks noGrp="1"/>
          </p:cNvSpPr>
          <p:nvPr>
            <p:ph type="title"/>
          </p:nvPr>
        </p:nvSpPr>
        <p:spPr/>
        <p:txBody>
          <a:bodyPr/>
          <a:lstStyle/>
          <a:p>
            <a:r>
              <a:rPr lang="en-US" dirty="0"/>
              <a:t>Fire standards – Switzerland case study</a:t>
            </a:r>
            <a:endParaRPr lang="en-CH" dirty="0"/>
          </a:p>
        </p:txBody>
      </p:sp>
      <p:sp>
        <p:nvSpPr>
          <p:cNvPr id="4" name="Date Placeholder 3">
            <a:extLst>
              <a:ext uri="{FF2B5EF4-FFF2-40B4-BE49-F238E27FC236}">
                <a16:creationId xmlns:a16="http://schemas.microsoft.com/office/drawing/2014/main" id="{F6CD796D-E11B-4D1C-6570-C96CEC23CE01}"/>
              </a:ext>
            </a:extLst>
          </p:cNvPr>
          <p:cNvSpPr>
            <a:spLocks noGrp="1"/>
          </p:cNvSpPr>
          <p:nvPr>
            <p:ph type="dt" sz="half" idx="10"/>
          </p:nvPr>
        </p:nvSpPr>
        <p:spPr/>
        <p:txBody>
          <a:bodyPr/>
          <a:lstStyle/>
          <a:p>
            <a:r>
              <a:rPr lang="fr-CH" dirty="0"/>
              <a:t>SOPHIA Workshop</a:t>
            </a:r>
            <a:endParaRPr lang="fr-FR" dirty="0"/>
          </a:p>
        </p:txBody>
      </p:sp>
      <p:sp>
        <p:nvSpPr>
          <p:cNvPr id="5" name="Footer Placeholder 4">
            <a:extLst>
              <a:ext uri="{FF2B5EF4-FFF2-40B4-BE49-F238E27FC236}">
                <a16:creationId xmlns:a16="http://schemas.microsoft.com/office/drawing/2014/main" id="{5D76D602-1924-C2AE-DC02-34865EAC5200}"/>
              </a:ext>
            </a:extLst>
          </p:cNvPr>
          <p:cNvSpPr>
            <a:spLocks noGrp="1"/>
          </p:cNvSpPr>
          <p:nvPr>
            <p:ph type="ftr" sz="quarter" idx="11"/>
          </p:nvPr>
        </p:nvSpPr>
        <p:spPr/>
        <p:txBody>
          <a:bodyPr/>
          <a:lstStyle/>
          <a:p>
            <a:r>
              <a:rPr lang="fr-FR" dirty="0"/>
              <a:t>Florian Ollagnon </a:t>
            </a:r>
          </a:p>
        </p:txBody>
      </p:sp>
      <p:sp>
        <p:nvSpPr>
          <p:cNvPr id="6" name="Slide Number Placeholder 5">
            <a:extLst>
              <a:ext uri="{FF2B5EF4-FFF2-40B4-BE49-F238E27FC236}">
                <a16:creationId xmlns:a16="http://schemas.microsoft.com/office/drawing/2014/main" id="{30783725-BCE6-2A13-165A-797AF4157647}"/>
              </a:ext>
            </a:extLst>
          </p:cNvPr>
          <p:cNvSpPr>
            <a:spLocks noGrp="1"/>
          </p:cNvSpPr>
          <p:nvPr>
            <p:ph type="sldNum" sz="quarter" idx="12"/>
          </p:nvPr>
        </p:nvSpPr>
        <p:spPr/>
        <p:txBody>
          <a:bodyPr/>
          <a:lstStyle/>
          <a:p>
            <a:fld id="{E1E1CD7C-2161-7D43-862E-CE4C333CD873}" type="slidenum">
              <a:rPr lang="fr-FR" smtClean="0"/>
              <a:pPr/>
              <a:t>7</a:t>
            </a:fld>
            <a:endParaRPr lang="fr-FR" dirty="0"/>
          </a:p>
        </p:txBody>
      </p:sp>
      <p:graphicFrame>
        <p:nvGraphicFramePr>
          <p:cNvPr id="7" name="Table 6">
            <a:extLst>
              <a:ext uri="{FF2B5EF4-FFF2-40B4-BE49-F238E27FC236}">
                <a16:creationId xmlns:a16="http://schemas.microsoft.com/office/drawing/2014/main" id="{E781F7F7-97C1-BCAE-51DE-9039CB9CA8DF}"/>
              </a:ext>
            </a:extLst>
          </p:cNvPr>
          <p:cNvGraphicFramePr>
            <a:graphicFrameLocks noGrp="1"/>
          </p:cNvGraphicFramePr>
          <p:nvPr>
            <p:extLst>
              <p:ext uri="{D42A27DB-BD31-4B8C-83A1-F6EECF244321}">
                <p14:modId xmlns:p14="http://schemas.microsoft.com/office/powerpoint/2010/main" val="2583147468"/>
              </p:ext>
            </p:extLst>
          </p:nvPr>
        </p:nvGraphicFramePr>
        <p:xfrm>
          <a:off x="3160902" y="2084917"/>
          <a:ext cx="6076830" cy="4097020"/>
        </p:xfrm>
        <a:graphic>
          <a:graphicData uri="http://schemas.openxmlformats.org/drawingml/2006/table">
            <a:tbl>
              <a:tblPr firstRow="1" bandRow="1">
                <a:tableStyleId>{21E4AEA4-8DFA-4A89-87EB-49C32662AFE0}</a:tableStyleId>
              </a:tblPr>
              <a:tblGrid>
                <a:gridCol w="949504">
                  <a:extLst>
                    <a:ext uri="{9D8B030D-6E8A-4147-A177-3AD203B41FA5}">
                      <a16:colId xmlns:a16="http://schemas.microsoft.com/office/drawing/2014/main" val="494803575"/>
                    </a:ext>
                  </a:extLst>
                </a:gridCol>
                <a:gridCol w="949504">
                  <a:extLst>
                    <a:ext uri="{9D8B030D-6E8A-4147-A177-3AD203B41FA5}">
                      <a16:colId xmlns:a16="http://schemas.microsoft.com/office/drawing/2014/main" val="537035629"/>
                    </a:ext>
                  </a:extLst>
                </a:gridCol>
                <a:gridCol w="2088911">
                  <a:extLst>
                    <a:ext uri="{9D8B030D-6E8A-4147-A177-3AD203B41FA5}">
                      <a16:colId xmlns:a16="http://schemas.microsoft.com/office/drawing/2014/main" val="745113059"/>
                    </a:ext>
                  </a:extLst>
                </a:gridCol>
                <a:gridCol w="2088911">
                  <a:extLst>
                    <a:ext uri="{9D8B030D-6E8A-4147-A177-3AD203B41FA5}">
                      <a16:colId xmlns:a16="http://schemas.microsoft.com/office/drawing/2014/main" val="1817026337"/>
                    </a:ext>
                  </a:extLst>
                </a:gridCol>
              </a:tblGrid>
              <a:tr h="370840">
                <a:tc>
                  <a:txBody>
                    <a:bodyPr/>
                    <a:lstStyle/>
                    <a:p>
                      <a:pPr algn="ctr"/>
                      <a:r>
                        <a:rPr lang="en-US" dirty="0"/>
                        <a:t>Swiss class</a:t>
                      </a:r>
                      <a:endParaRPr lang="en-CH" dirty="0"/>
                    </a:p>
                  </a:txBody>
                  <a:tcPr anchor="ctr"/>
                </a:tc>
                <a:tc>
                  <a:txBody>
                    <a:bodyPr/>
                    <a:lstStyle/>
                    <a:p>
                      <a:pPr algn="ctr"/>
                      <a:r>
                        <a:rPr lang="en-US" dirty="0"/>
                        <a:t>EN Class</a:t>
                      </a:r>
                      <a:endParaRPr lang="en-CH" dirty="0"/>
                    </a:p>
                  </a:txBody>
                  <a:tcPr anchor="ctr"/>
                </a:tc>
                <a:tc>
                  <a:txBody>
                    <a:bodyPr/>
                    <a:lstStyle/>
                    <a:p>
                      <a:pPr algn="ctr"/>
                      <a:r>
                        <a:rPr lang="en-US" dirty="0"/>
                        <a:t>Test method</a:t>
                      </a:r>
                      <a:endParaRPr lang="en-CH" dirty="0"/>
                    </a:p>
                  </a:txBody>
                  <a:tcPr anchor="ctr"/>
                </a:tc>
                <a:tc>
                  <a:txBody>
                    <a:bodyPr/>
                    <a:lstStyle/>
                    <a:p>
                      <a:pPr algn="ctr"/>
                      <a:r>
                        <a:rPr lang="en-US" dirty="0"/>
                        <a:t>Examples [10]</a:t>
                      </a:r>
                      <a:endParaRPr lang="en-CH" dirty="0"/>
                    </a:p>
                  </a:txBody>
                  <a:tcPr anchor="ctr"/>
                </a:tc>
                <a:extLst>
                  <a:ext uri="{0D108BD9-81ED-4DB2-BD59-A6C34878D82A}">
                    <a16:rowId xmlns:a16="http://schemas.microsoft.com/office/drawing/2014/main" val="2033287436"/>
                  </a:ext>
                </a:extLst>
              </a:tr>
              <a:tr h="370840">
                <a:tc rowSpan="2">
                  <a:txBody>
                    <a:bodyPr/>
                    <a:lstStyle/>
                    <a:p>
                      <a:pPr algn="ctr"/>
                      <a:r>
                        <a:rPr lang="en-US" sz="1800" dirty="0"/>
                        <a:t>RF1</a:t>
                      </a:r>
                      <a:endParaRPr lang="en-CH" sz="1800" dirty="0"/>
                    </a:p>
                  </a:txBody>
                  <a:tcPr anchor="ctr"/>
                </a:tc>
                <a:tc>
                  <a:txBody>
                    <a:bodyPr/>
                    <a:lstStyle/>
                    <a:p>
                      <a:pPr algn="ctr"/>
                      <a:r>
                        <a:rPr lang="en-US" sz="1800" dirty="0"/>
                        <a:t>A1</a:t>
                      </a:r>
                      <a:endParaRPr lang="en-CH" sz="1800" dirty="0"/>
                    </a:p>
                  </a:txBody>
                  <a:tcPr anchor="ctr"/>
                </a:tc>
                <a:tc>
                  <a:txBody>
                    <a:bodyPr/>
                    <a:lstStyle/>
                    <a:p>
                      <a:pPr algn="ctr"/>
                      <a:r>
                        <a:rPr lang="en-US" dirty="0"/>
                        <a:t>EN ISO 1182</a:t>
                      </a:r>
                    </a:p>
                    <a:p>
                      <a:pPr algn="ctr"/>
                      <a:r>
                        <a:rPr lang="en-US" dirty="0"/>
                        <a:t>EN ISO 1716</a:t>
                      </a:r>
                      <a:endParaRPr lang="en-CH" dirty="0"/>
                    </a:p>
                  </a:txBody>
                  <a:tcPr anchor="ctr"/>
                </a:tc>
                <a:tc>
                  <a:txBody>
                    <a:bodyPr/>
                    <a:lstStyle/>
                    <a:p>
                      <a:pPr algn="ctr"/>
                      <a:r>
                        <a:rPr lang="en-US" dirty="0"/>
                        <a:t>Stone, steel</a:t>
                      </a:r>
                      <a:endParaRPr lang="en-CH" dirty="0"/>
                    </a:p>
                  </a:txBody>
                  <a:tcPr anchor="ctr"/>
                </a:tc>
                <a:extLst>
                  <a:ext uri="{0D108BD9-81ED-4DB2-BD59-A6C34878D82A}">
                    <a16:rowId xmlns:a16="http://schemas.microsoft.com/office/drawing/2014/main" val="3613605041"/>
                  </a:ext>
                </a:extLst>
              </a:tr>
              <a:tr h="354330">
                <a:tc vMerge="1">
                  <a:txBody>
                    <a:bodyPr/>
                    <a:lstStyle/>
                    <a:p>
                      <a:pPr algn="ctr"/>
                      <a:endParaRPr lang="en-CH" sz="1800" dirty="0"/>
                    </a:p>
                  </a:txBody>
                  <a:tcPr anchor="ctr"/>
                </a:tc>
                <a:tc rowSpan="2">
                  <a:txBody>
                    <a:bodyPr/>
                    <a:lstStyle/>
                    <a:p>
                      <a:pPr algn="ctr"/>
                      <a:r>
                        <a:rPr lang="en-US" sz="1800" dirty="0"/>
                        <a:t>A2</a:t>
                      </a:r>
                      <a:endParaRPr lang="en-CH" sz="1800" dirty="0"/>
                    </a:p>
                  </a:txBody>
                  <a:tcPr anchor="ctr"/>
                </a:tc>
                <a:tc rowSpan="2">
                  <a:txBody>
                    <a:bodyPr/>
                    <a:lstStyle/>
                    <a:p>
                      <a:pPr algn="ctr"/>
                      <a:r>
                        <a:rPr lang="en-US" dirty="0"/>
                        <a:t>EN ISO 1182</a:t>
                      </a:r>
                    </a:p>
                    <a:p>
                      <a:pPr algn="ctr"/>
                      <a:r>
                        <a:rPr lang="en-US" dirty="0"/>
                        <a:t>EN ISO 1716</a:t>
                      </a:r>
                    </a:p>
                    <a:p>
                      <a:pPr algn="ctr"/>
                      <a:r>
                        <a:rPr lang="en-US" dirty="0"/>
                        <a:t>EN 13823</a:t>
                      </a:r>
                      <a:endParaRPr lang="en-CH" dirty="0"/>
                    </a:p>
                  </a:txBody>
                  <a:tcPr anchor="ctr"/>
                </a:tc>
                <a:tc rowSpan="2">
                  <a:txBody>
                    <a:bodyPr/>
                    <a:lstStyle/>
                    <a:p>
                      <a:pPr algn="ctr"/>
                      <a:r>
                        <a:rPr lang="en-US" dirty="0"/>
                        <a:t>Bricks with 1% organic compounds</a:t>
                      </a:r>
                      <a:endParaRPr lang="en-CH" dirty="0"/>
                    </a:p>
                  </a:txBody>
                  <a:tcPr anchor="ctr"/>
                </a:tc>
                <a:extLst>
                  <a:ext uri="{0D108BD9-81ED-4DB2-BD59-A6C34878D82A}">
                    <a16:rowId xmlns:a16="http://schemas.microsoft.com/office/drawing/2014/main" val="2749303455"/>
                  </a:ext>
                </a:extLst>
              </a:tr>
              <a:tr h="354330">
                <a:tc rowSpan="3">
                  <a:txBody>
                    <a:bodyPr/>
                    <a:lstStyle/>
                    <a:p>
                      <a:pPr algn="ctr"/>
                      <a:r>
                        <a:rPr lang="en-US" sz="1800" dirty="0"/>
                        <a:t>RF2</a:t>
                      </a:r>
                      <a:endParaRPr lang="en-CH" sz="1800" dirty="0"/>
                    </a:p>
                  </a:txBody>
                  <a:tcPr anchor="ctr">
                    <a:solidFill>
                      <a:srgbClr val="CBE1DF"/>
                    </a:solidFill>
                  </a:tcPr>
                </a:tc>
                <a:tc vMerge="1">
                  <a:txBody>
                    <a:bodyPr/>
                    <a:lstStyle/>
                    <a:p>
                      <a:endParaRPr lang="en-CH"/>
                    </a:p>
                  </a:txBody>
                  <a:tcPr/>
                </a:tc>
                <a:tc vMerge="1">
                  <a:txBody>
                    <a:bodyPr/>
                    <a:lstStyle/>
                    <a:p>
                      <a:endParaRPr lang="en-CH"/>
                    </a:p>
                  </a:txBody>
                  <a:tcPr/>
                </a:tc>
                <a:tc vMerge="1">
                  <a:txBody>
                    <a:bodyPr/>
                    <a:lstStyle/>
                    <a:p>
                      <a:endParaRPr lang="en-CH" dirty="0"/>
                    </a:p>
                  </a:txBody>
                  <a:tcPr/>
                </a:tc>
                <a:extLst>
                  <a:ext uri="{0D108BD9-81ED-4DB2-BD59-A6C34878D82A}">
                    <a16:rowId xmlns:a16="http://schemas.microsoft.com/office/drawing/2014/main" val="2291109445"/>
                  </a:ext>
                </a:extLst>
              </a:tr>
              <a:tr h="370840">
                <a:tc vMerge="1">
                  <a:txBody>
                    <a:bodyPr/>
                    <a:lstStyle/>
                    <a:p>
                      <a:pPr algn="ctr"/>
                      <a:endParaRPr lang="en-CH" sz="1800" dirty="0"/>
                    </a:p>
                  </a:txBody>
                  <a:tcPr anchor="ctr"/>
                </a:tc>
                <a:tc>
                  <a:txBody>
                    <a:bodyPr/>
                    <a:lstStyle/>
                    <a:p>
                      <a:pPr algn="ctr"/>
                      <a:r>
                        <a:rPr lang="en-US" sz="1800" dirty="0"/>
                        <a:t>B</a:t>
                      </a:r>
                      <a:endParaRPr lang="en-CH" sz="1800" dirty="0"/>
                    </a:p>
                  </a:txBody>
                  <a:tcPr anchor="ctr">
                    <a:solidFill>
                      <a:srgbClr val="CBE1D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EN 13823</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EN ISO 11925-2</a:t>
                      </a:r>
                      <a:endParaRPr lang="en-CH" dirty="0"/>
                    </a:p>
                  </a:txBody>
                  <a:tcPr anchor="ctr">
                    <a:solidFill>
                      <a:srgbClr val="CBE1D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Wood with fire protection</a:t>
                      </a:r>
                      <a:endParaRPr lang="en-CH" dirty="0"/>
                    </a:p>
                  </a:txBody>
                  <a:tcPr anchor="ctr">
                    <a:solidFill>
                      <a:srgbClr val="CBE1DF"/>
                    </a:solidFill>
                  </a:tcPr>
                </a:tc>
                <a:extLst>
                  <a:ext uri="{0D108BD9-81ED-4DB2-BD59-A6C34878D82A}">
                    <a16:rowId xmlns:a16="http://schemas.microsoft.com/office/drawing/2014/main" val="2979634307"/>
                  </a:ext>
                </a:extLst>
              </a:tr>
              <a:tr h="370840">
                <a:tc vMerge="1">
                  <a:txBody>
                    <a:bodyPr/>
                    <a:lstStyle/>
                    <a:p>
                      <a:pPr algn="ctr"/>
                      <a:endParaRPr lang="en-CH" sz="1800" dirty="0"/>
                    </a:p>
                  </a:txBody>
                  <a:tcPr anchor="ctr"/>
                </a:tc>
                <a:tc>
                  <a:txBody>
                    <a:bodyPr/>
                    <a:lstStyle/>
                    <a:p>
                      <a:pPr algn="ctr"/>
                      <a:r>
                        <a:rPr lang="en-US" sz="1800" dirty="0"/>
                        <a:t>C</a:t>
                      </a:r>
                      <a:endParaRPr lang="en-CH" sz="1800" dirty="0"/>
                    </a:p>
                  </a:txBody>
                  <a:tcPr anchor="ctr">
                    <a:lnB w="12700" cmpd="sng">
                      <a:noFill/>
                    </a:lnB>
                    <a:solidFill>
                      <a:srgbClr val="E7F1F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EN 13823</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EN ISO 11925-2</a:t>
                      </a:r>
                      <a:endParaRPr lang="en-CH" dirty="0"/>
                    </a:p>
                  </a:txBody>
                  <a:tcPr anchor="ctr">
                    <a:lnB w="12700" cmpd="sng">
                      <a:noFill/>
                    </a:lnB>
                    <a:solidFill>
                      <a:srgbClr val="E7F1F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Gypsum board, Conventional PV</a:t>
                      </a:r>
                      <a:endParaRPr lang="en-CH" dirty="0"/>
                    </a:p>
                  </a:txBody>
                  <a:tcPr anchor="ctr">
                    <a:lnB w="12700" cmpd="sng">
                      <a:noFill/>
                    </a:lnB>
                    <a:solidFill>
                      <a:srgbClr val="E7F1F0"/>
                    </a:solidFill>
                  </a:tcPr>
                </a:tc>
                <a:extLst>
                  <a:ext uri="{0D108BD9-81ED-4DB2-BD59-A6C34878D82A}">
                    <a16:rowId xmlns:a16="http://schemas.microsoft.com/office/drawing/2014/main" val="1563011433"/>
                  </a:ext>
                </a:extLst>
              </a:tr>
              <a:tr h="370840">
                <a:tc rowSpan="2">
                  <a:txBody>
                    <a:bodyPr/>
                    <a:lstStyle/>
                    <a:p>
                      <a:pPr algn="ctr"/>
                      <a:r>
                        <a:rPr lang="en-US" sz="1800" dirty="0"/>
                        <a:t>RF3</a:t>
                      </a:r>
                      <a:endParaRPr lang="en-CH" sz="1800" dirty="0"/>
                    </a:p>
                  </a:txBody>
                  <a:tcPr anchor="ctr">
                    <a:lnR w="12700" cmpd="sng">
                      <a:noFill/>
                    </a:lnR>
                    <a:solidFill>
                      <a:srgbClr val="CBE1DF"/>
                    </a:solidFill>
                  </a:tcPr>
                </a:tc>
                <a:tc>
                  <a:txBody>
                    <a:bodyPr/>
                    <a:lstStyle/>
                    <a:p>
                      <a:pPr algn="ctr"/>
                      <a:r>
                        <a:rPr lang="en-US" sz="1800" dirty="0"/>
                        <a:t>D</a:t>
                      </a:r>
                      <a:endParaRPr lang="en-CH" sz="18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BE1D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EN 13823</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EN ISO 11925-2</a:t>
                      </a:r>
                      <a:endParaRPr lang="en-CH"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BE1D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Wood</a:t>
                      </a:r>
                      <a:endParaRPr lang="en-CH"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BE1DF"/>
                    </a:solidFill>
                  </a:tcPr>
                </a:tc>
                <a:extLst>
                  <a:ext uri="{0D108BD9-81ED-4DB2-BD59-A6C34878D82A}">
                    <a16:rowId xmlns:a16="http://schemas.microsoft.com/office/drawing/2014/main" val="3202795791"/>
                  </a:ext>
                </a:extLst>
              </a:tr>
              <a:tr h="370840">
                <a:tc vMerge="1">
                  <a:txBody>
                    <a:bodyPr/>
                    <a:lstStyle/>
                    <a:p>
                      <a:pPr algn="ctr"/>
                      <a:endParaRPr lang="en-CH" sz="1800" dirty="0"/>
                    </a:p>
                  </a:txBody>
                  <a:tcPr anchor="ctr"/>
                </a:tc>
                <a:tc>
                  <a:txBody>
                    <a:bodyPr/>
                    <a:lstStyle/>
                    <a:p>
                      <a:pPr algn="ctr"/>
                      <a:r>
                        <a:rPr lang="en-US" sz="1800" dirty="0"/>
                        <a:t>E</a:t>
                      </a:r>
                      <a:endParaRPr lang="en-CH" sz="1800" dirty="0"/>
                    </a:p>
                  </a:txBody>
                  <a:tcPr anchor="ctr">
                    <a:lnT w="12700" cmpd="sng">
                      <a:noFill/>
                    </a:lnT>
                    <a:solidFill>
                      <a:srgbClr val="E7F1F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EN ISO 11925-2</a:t>
                      </a:r>
                      <a:endParaRPr lang="en-CH" dirty="0"/>
                    </a:p>
                  </a:txBody>
                  <a:tcPr anchor="ctr">
                    <a:lnT w="12700" cmpd="sng">
                      <a:noFill/>
                    </a:lnT>
                    <a:solidFill>
                      <a:srgbClr val="E7F1F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Thermoplastics without fire retardants</a:t>
                      </a:r>
                      <a:endParaRPr lang="en-CH" dirty="0"/>
                    </a:p>
                  </a:txBody>
                  <a:tcPr anchor="ctr">
                    <a:lnT w="12700" cmpd="sng">
                      <a:noFill/>
                    </a:lnT>
                    <a:solidFill>
                      <a:srgbClr val="E7F1F0"/>
                    </a:solidFill>
                  </a:tcPr>
                </a:tc>
                <a:extLst>
                  <a:ext uri="{0D108BD9-81ED-4DB2-BD59-A6C34878D82A}">
                    <a16:rowId xmlns:a16="http://schemas.microsoft.com/office/drawing/2014/main" val="1290145550"/>
                  </a:ext>
                </a:extLst>
              </a:tr>
              <a:tr h="370840">
                <a:tc>
                  <a:txBody>
                    <a:bodyPr/>
                    <a:lstStyle/>
                    <a:p>
                      <a:pPr algn="ctr"/>
                      <a:r>
                        <a:rPr lang="en-US" sz="1800" dirty="0"/>
                        <a:t>RF4</a:t>
                      </a:r>
                      <a:endParaRPr lang="en-CH" sz="1800" dirty="0"/>
                    </a:p>
                  </a:txBody>
                  <a:tcPr anchor="ctr">
                    <a:solidFill>
                      <a:srgbClr val="CBE1DF"/>
                    </a:solidFill>
                  </a:tcPr>
                </a:tc>
                <a:tc>
                  <a:txBody>
                    <a:bodyPr/>
                    <a:lstStyle/>
                    <a:p>
                      <a:pPr algn="ctr"/>
                      <a:r>
                        <a:rPr lang="en-US" sz="1800" dirty="0"/>
                        <a:t>F</a:t>
                      </a:r>
                      <a:endParaRPr lang="en-CH" sz="1800" dirty="0"/>
                    </a:p>
                  </a:txBody>
                  <a:tcPr anchor="ctr">
                    <a:solidFill>
                      <a:srgbClr val="CBE1D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EN ISO 11925-2</a:t>
                      </a:r>
                      <a:endParaRPr lang="en-CH" dirty="0"/>
                    </a:p>
                  </a:txBody>
                  <a:tcPr anchor="ctr">
                    <a:solidFill>
                      <a:srgbClr val="CBE1D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CH" dirty="0"/>
                    </a:p>
                  </a:txBody>
                  <a:tcPr anchor="ctr">
                    <a:solidFill>
                      <a:srgbClr val="CBE1DF"/>
                    </a:solidFill>
                  </a:tcPr>
                </a:tc>
                <a:extLst>
                  <a:ext uri="{0D108BD9-81ED-4DB2-BD59-A6C34878D82A}">
                    <a16:rowId xmlns:a16="http://schemas.microsoft.com/office/drawing/2014/main" val="1230360225"/>
                  </a:ext>
                </a:extLst>
              </a:tr>
            </a:tbl>
          </a:graphicData>
        </a:graphic>
      </p:graphicFrame>
      <p:sp>
        <p:nvSpPr>
          <p:cNvPr id="8" name="Arrow: Down 7">
            <a:extLst>
              <a:ext uri="{FF2B5EF4-FFF2-40B4-BE49-F238E27FC236}">
                <a16:creationId xmlns:a16="http://schemas.microsoft.com/office/drawing/2014/main" id="{26097E55-C209-4900-9FC3-9BEBA8D12543}"/>
              </a:ext>
            </a:extLst>
          </p:cNvPr>
          <p:cNvSpPr/>
          <p:nvPr/>
        </p:nvSpPr>
        <p:spPr>
          <a:xfrm rot="10800000">
            <a:off x="2614443" y="2458528"/>
            <a:ext cx="370936" cy="3355675"/>
          </a:xfrm>
          <a:prstGeom prst="downArrow">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nvGrpSpPr>
          <p:cNvPr id="14" name="Group 13">
            <a:extLst>
              <a:ext uri="{FF2B5EF4-FFF2-40B4-BE49-F238E27FC236}">
                <a16:creationId xmlns:a16="http://schemas.microsoft.com/office/drawing/2014/main" id="{623EF5AE-77C2-9F62-9086-67087BAE4A07}"/>
              </a:ext>
            </a:extLst>
          </p:cNvPr>
          <p:cNvGrpSpPr/>
          <p:nvPr/>
        </p:nvGrpSpPr>
        <p:grpSpPr>
          <a:xfrm>
            <a:off x="5385656" y="4021409"/>
            <a:ext cx="1627322" cy="2108504"/>
            <a:chOff x="4362773" y="4072354"/>
            <a:chExt cx="1627322" cy="2108504"/>
          </a:xfrm>
        </p:grpSpPr>
        <p:sp>
          <p:nvSpPr>
            <p:cNvPr id="9" name="Oval 8">
              <a:extLst>
                <a:ext uri="{FF2B5EF4-FFF2-40B4-BE49-F238E27FC236}">
                  <a16:creationId xmlns:a16="http://schemas.microsoft.com/office/drawing/2014/main" id="{D6CCF128-278D-E406-511F-0969A213F262}"/>
                </a:ext>
              </a:extLst>
            </p:cNvPr>
            <p:cNvSpPr/>
            <p:nvPr/>
          </p:nvSpPr>
          <p:spPr>
            <a:xfrm>
              <a:off x="4362773" y="5907434"/>
              <a:ext cx="1627322" cy="27342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0" name="Oval 9">
              <a:extLst>
                <a:ext uri="{FF2B5EF4-FFF2-40B4-BE49-F238E27FC236}">
                  <a16:creationId xmlns:a16="http://schemas.microsoft.com/office/drawing/2014/main" id="{74C32680-16F2-7C13-5F95-E4B5925164BC}"/>
                </a:ext>
              </a:extLst>
            </p:cNvPr>
            <p:cNvSpPr/>
            <p:nvPr/>
          </p:nvSpPr>
          <p:spPr>
            <a:xfrm>
              <a:off x="4362773" y="5432155"/>
              <a:ext cx="1627322" cy="27342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1" name="Oval 10">
              <a:extLst>
                <a:ext uri="{FF2B5EF4-FFF2-40B4-BE49-F238E27FC236}">
                  <a16:creationId xmlns:a16="http://schemas.microsoft.com/office/drawing/2014/main" id="{C0A1BA53-C1B1-C0DC-190E-23F75366341C}"/>
                </a:ext>
              </a:extLst>
            </p:cNvPr>
            <p:cNvSpPr/>
            <p:nvPr/>
          </p:nvSpPr>
          <p:spPr>
            <a:xfrm>
              <a:off x="4362773" y="5098942"/>
              <a:ext cx="1627322" cy="27342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2" name="Oval 11">
              <a:extLst>
                <a:ext uri="{FF2B5EF4-FFF2-40B4-BE49-F238E27FC236}">
                  <a16:creationId xmlns:a16="http://schemas.microsoft.com/office/drawing/2014/main" id="{8B2C426F-4A5F-46BE-A345-EFDCBB3F0F49}"/>
                </a:ext>
              </a:extLst>
            </p:cNvPr>
            <p:cNvSpPr/>
            <p:nvPr/>
          </p:nvSpPr>
          <p:spPr>
            <a:xfrm>
              <a:off x="4362773" y="4564362"/>
              <a:ext cx="1627322" cy="27342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Oval 12">
              <a:extLst>
                <a:ext uri="{FF2B5EF4-FFF2-40B4-BE49-F238E27FC236}">
                  <a16:creationId xmlns:a16="http://schemas.microsoft.com/office/drawing/2014/main" id="{E238CB61-2483-D759-B0A9-EA5FF24C6437}"/>
                </a:ext>
              </a:extLst>
            </p:cNvPr>
            <p:cNvSpPr/>
            <p:nvPr/>
          </p:nvSpPr>
          <p:spPr>
            <a:xfrm>
              <a:off x="4362773" y="4072354"/>
              <a:ext cx="1627322" cy="273424"/>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grpSp>
      <p:sp>
        <p:nvSpPr>
          <p:cNvPr id="17" name="TextBox 16">
            <a:extLst>
              <a:ext uri="{FF2B5EF4-FFF2-40B4-BE49-F238E27FC236}">
                <a16:creationId xmlns:a16="http://schemas.microsoft.com/office/drawing/2014/main" id="{8FEA154B-F5F2-C0D9-9159-A230224B48BB}"/>
              </a:ext>
            </a:extLst>
          </p:cNvPr>
          <p:cNvSpPr txBox="1"/>
          <p:nvPr/>
        </p:nvSpPr>
        <p:spPr>
          <a:xfrm>
            <a:off x="914104" y="6457890"/>
            <a:ext cx="6098874" cy="553998"/>
          </a:xfrm>
          <a:prstGeom prst="rect">
            <a:avLst/>
          </a:prstGeom>
          <a:noFill/>
        </p:spPr>
        <p:txBody>
          <a:bodyPr wrap="square">
            <a:spAutoFit/>
          </a:bodyPr>
          <a:lstStyle/>
          <a:p>
            <a:r>
              <a:rPr lang="en-US" sz="1000" dirty="0"/>
              <a:t> 9. EN-13501, 2018</a:t>
            </a:r>
          </a:p>
          <a:p>
            <a:r>
              <a:rPr lang="en-US" sz="1000" dirty="0"/>
              <a:t>10.</a:t>
            </a:r>
            <a:r>
              <a:rPr lang="fr-FR" sz="1000" dirty="0">
                <a:effectLst/>
              </a:rPr>
              <a:t> [1] AEAI, “Répertoire de la protection incendie AEAI.” </a:t>
            </a:r>
            <a:r>
              <a:rPr lang="fr-FR" sz="1000" dirty="0"/>
              <a:t>https://www.bsronline.ch/fr</a:t>
            </a:r>
            <a:endParaRPr lang="fr-FR" sz="1000" dirty="0">
              <a:effectLst/>
            </a:endParaRPr>
          </a:p>
          <a:p>
            <a:endParaRPr lang="en-US" sz="1000" dirty="0"/>
          </a:p>
        </p:txBody>
      </p:sp>
    </p:spTree>
    <p:extLst>
      <p:ext uri="{BB962C8B-B14F-4D97-AF65-F5344CB8AC3E}">
        <p14:creationId xmlns:p14="http://schemas.microsoft.com/office/powerpoint/2010/main" val="45322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7344DF-781D-97BC-A847-376599D52B3F}"/>
              </a:ext>
            </a:extLst>
          </p:cNvPr>
          <p:cNvSpPr>
            <a:spLocks noGrp="1"/>
          </p:cNvSpPr>
          <p:nvPr>
            <p:ph idx="1"/>
          </p:nvPr>
        </p:nvSpPr>
        <p:spPr>
          <a:xfrm>
            <a:off x="1206500" y="1270542"/>
            <a:ext cx="10301817" cy="1016158"/>
          </a:xfrm>
        </p:spPr>
        <p:txBody>
          <a:bodyPr/>
          <a:lstStyle/>
          <a:p>
            <a:r>
              <a:rPr lang="en-US" dirty="0"/>
              <a:t>EN ISO 11925-2 “Reaction to fire tests — Ignitability of products subjected to direct impingement of flame” [11]</a:t>
            </a:r>
          </a:p>
          <a:p>
            <a:r>
              <a:rPr lang="en-US" dirty="0"/>
              <a:t>Study how a flame spread vertically on a material’s surface over a period of time.</a:t>
            </a:r>
            <a:endParaRPr lang="en-CH" dirty="0"/>
          </a:p>
        </p:txBody>
      </p:sp>
      <p:sp>
        <p:nvSpPr>
          <p:cNvPr id="3" name="Title 2">
            <a:extLst>
              <a:ext uri="{FF2B5EF4-FFF2-40B4-BE49-F238E27FC236}">
                <a16:creationId xmlns:a16="http://schemas.microsoft.com/office/drawing/2014/main" id="{C7E82C89-949D-777A-A4E7-25A40D5C63FE}"/>
              </a:ext>
            </a:extLst>
          </p:cNvPr>
          <p:cNvSpPr>
            <a:spLocks noGrp="1"/>
          </p:cNvSpPr>
          <p:nvPr>
            <p:ph type="title"/>
          </p:nvPr>
        </p:nvSpPr>
        <p:spPr/>
        <p:txBody>
          <a:bodyPr/>
          <a:lstStyle/>
          <a:p>
            <a:r>
              <a:rPr lang="en-US" dirty="0"/>
              <a:t>Fire standards – Switzerland case study</a:t>
            </a:r>
            <a:endParaRPr lang="en-CH" dirty="0"/>
          </a:p>
        </p:txBody>
      </p:sp>
      <p:sp>
        <p:nvSpPr>
          <p:cNvPr id="4" name="Date Placeholder 3">
            <a:extLst>
              <a:ext uri="{FF2B5EF4-FFF2-40B4-BE49-F238E27FC236}">
                <a16:creationId xmlns:a16="http://schemas.microsoft.com/office/drawing/2014/main" id="{2E04BC47-CA32-AB81-5DC6-7A1D19E161D2}"/>
              </a:ext>
            </a:extLst>
          </p:cNvPr>
          <p:cNvSpPr>
            <a:spLocks noGrp="1"/>
          </p:cNvSpPr>
          <p:nvPr>
            <p:ph type="dt" sz="half" idx="10"/>
          </p:nvPr>
        </p:nvSpPr>
        <p:spPr/>
        <p:txBody>
          <a:bodyPr/>
          <a:lstStyle/>
          <a:p>
            <a:r>
              <a:rPr lang="fr-CH"/>
              <a:t>SOPHIA Workshop</a:t>
            </a:r>
            <a:endParaRPr lang="fr-FR" dirty="0"/>
          </a:p>
        </p:txBody>
      </p:sp>
      <p:sp>
        <p:nvSpPr>
          <p:cNvPr id="5" name="Footer Placeholder 4">
            <a:extLst>
              <a:ext uri="{FF2B5EF4-FFF2-40B4-BE49-F238E27FC236}">
                <a16:creationId xmlns:a16="http://schemas.microsoft.com/office/drawing/2014/main" id="{1A59F153-2893-A5DD-55D9-D9D206046328}"/>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E7871BCC-2861-172F-98E2-0800BA44567D}"/>
              </a:ext>
            </a:extLst>
          </p:cNvPr>
          <p:cNvSpPr>
            <a:spLocks noGrp="1"/>
          </p:cNvSpPr>
          <p:nvPr>
            <p:ph type="sldNum" sz="quarter" idx="12"/>
          </p:nvPr>
        </p:nvSpPr>
        <p:spPr/>
        <p:txBody>
          <a:bodyPr/>
          <a:lstStyle/>
          <a:p>
            <a:fld id="{E1E1CD7C-2161-7D43-862E-CE4C333CD873}" type="slidenum">
              <a:rPr lang="fr-FR" smtClean="0"/>
              <a:pPr/>
              <a:t>8</a:t>
            </a:fld>
            <a:endParaRPr lang="fr-FR" dirty="0"/>
          </a:p>
        </p:txBody>
      </p:sp>
      <p:graphicFrame>
        <p:nvGraphicFramePr>
          <p:cNvPr id="7" name="Table 6">
            <a:extLst>
              <a:ext uri="{FF2B5EF4-FFF2-40B4-BE49-F238E27FC236}">
                <a16:creationId xmlns:a16="http://schemas.microsoft.com/office/drawing/2014/main" id="{DC9F17DF-0127-F3FA-ECFF-45F04DEDC4E4}"/>
              </a:ext>
            </a:extLst>
          </p:cNvPr>
          <p:cNvGraphicFramePr>
            <a:graphicFrameLocks noGrp="1"/>
          </p:cNvGraphicFramePr>
          <p:nvPr>
            <p:extLst>
              <p:ext uri="{D42A27DB-BD31-4B8C-83A1-F6EECF244321}">
                <p14:modId xmlns:p14="http://schemas.microsoft.com/office/powerpoint/2010/main" val="2529549218"/>
              </p:ext>
            </p:extLst>
          </p:nvPr>
        </p:nvGraphicFramePr>
        <p:xfrm>
          <a:off x="1722371" y="5041846"/>
          <a:ext cx="6469811" cy="1402080"/>
        </p:xfrm>
        <a:graphic>
          <a:graphicData uri="http://schemas.openxmlformats.org/drawingml/2006/table">
            <a:tbl>
              <a:tblPr firstRow="1" bandRow="1">
                <a:tableStyleId>{21E4AEA4-8DFA-4A89-87EB-49C32662AFE0}</a:tableStyleId>
              </a:tblPr>
              <a:tblGrid>
                <a:gridCol w="1360099">
                  <a:extLst>
                    <a:ext uri="{9D8B030D-6E8A-4147-A177-3AD203B41FA5}">
                      <a16:colId xmlns:a16="http://schemas.microsoft.com/office/drawing/2014/main" val="3299144164"/>
                    </a:ext>
                  </a:extLst>
                </a:gridCol>
                <a:gridCol w="1803879">
                  <a:extLst>
                    <a:ext uri="{9D8B030D-6E8A-4147-A177-3AD203B41FA5}">
                      <a16:colId xmlns:a16="http://schemas.microsoft.com/office/drawing/2014/main" val="756533908"/>
                    </a:ext>
                  </a:extLst>
                </a:gridCol>
                <a:gridCol w="1803879">
                  <a:extLst>
                    <a:ext uri="{9D8B030D-6E8A-4147-A177-3AD203B41FA5}">
                      <a16:colId xmlns:a16="http://schemas.microsoft.com/office/drawing/2014/main" val="1407196189"/>
                    </a:ext>
                  </a:extLst>
                </a:gridCol>
                <a:gridCol w="1501954">
                  <a:extLst>
                    <a:ext uri="{9D8B030D-6E8A-4147-A177-3AD203B41FA5}">
                      <a16:colId xmlns:a16="http://schemas.microsoft.com/office/drawing/2014/main" val="3485868803"/>
                    </a:ext>
                  </a:extLst>
                </a:gridCol>
              </a:tblGrid>
              <a:tr h="487299">
                <a:tc>
                  <a:txBody>
                    <a:bodyPr/>
                    <a:lstStyle/>
                    <a:p>
                      <a:pPr algn="ctr"/>
                      <a:r>
                        <a:rPr lang="en-US" sz="1600" dirty="0"/>
                        <a:t>Type of test</a:t>
                      </a:r>
                      <a:endParaRPr lang="en-CH" sz="1600" dirty="0"/>
                    </a:p>
                  </a:txBody>
                  <a:tcPr anchor="ctr"/>
                </a:tc>
                <a:tc>
                  <a:txBody>
                    <a:bodyPr/>
                    <a:lstStyle/>
                    <a:p>
                      <a:pPr algn="ctr"/>
                      <a:r>
                        <a:rPr lang="en-US" sz="1600" dirty="0"/>
                        <a:t>Single flame exposure time</a:t>
                      </a:r>
                      <a:endParaRPr lang="en-CH" sz="1600" dirty="0"/>
                    </a:p>
                  </a:txBody>
                  <a:tcPr anchor="ctr"/>
                </a:tc>
                <a:tc>
                  <a:txBody>
                    <a:bodyPr/>
                    <a:lstStyle/>
                    <a:p>
                      <a:pPr algn="ctr"/>
                      <a:r>
                        <a:rPr lang="en-US" sz="1600" dirty="0"/>
                        <a:t>Waiting time after exposure</a:t>
                      </a:r>
                      <a:endParaRPr lang="en-CH" sz="1600" dirty="0"/>
                    </a:p>
                  </a:txBody>
                  <a:tcPr anchor="ctr"/>
                </a:tc>
                <a:tc>
                  <a:txBody>
                    <a:bodyPr/>
                    <a:lstStyle/>
                    <a:p>
                      <a:pPr algn="ctr"/>
                      <a:r>
                        <a:rPr lang="en-US" sz="1600" dirty="0"/>
                        <a:t>Metrics</a:t>
                      </a:r>
                      <a:endParaRPr lang="en-CH" sz="1600" dirty="0"/>
                    </a:p>
                  </a:txBody>
                  <a:tcPr anchor="ctr"/>
                </a:tc>
                <a:extLst>
                  <a:ext uri="{0D108BD9-81ED-4DB2-BD59-A6C34878D82A}">
                    <a16:rowId xmlns:a16="http://schemas.microsoft.com/office/drawing/2014/main" val="2298370288"/>
                  </a:ext>
                </a:extLst>
              </a:tr>
              <a:tr h="312042">
                <a:tc rowSpan="2">
                  <a:txBody>
                    <a:bodyPr/>
                    <a:lstStyle/>
                    <a:p>
                      <a:pPr algn="ctr"/>
                      <a:r>
                        <a:rPr lang="en-US" sz="1600" dirty="0"/>
                        <a:t>Edge </a:t>
                      </a:r>
                    </a:p>
                    <a:p>
                      <a:pPr algn="ctr"/>
                      <a:r>
                        <a:rPr lang="en-US" sz="1600" dirty="0"/>
                        <a:t>or </a:t>
                      </a:r>
                    </a:p>
                    <a:p>
                      <a:pPr algn="ctr"/>
                      <a:r>
                        <a:rPr lang="en-US" sz="1600" dirty="0"/>
                        <a:t>Surface</a:t>
                      </a:r>
                      <a:endParaRPr lang="en-CH" sz="1600" dirty="0"/>
                    </a:p>
                  </a:txBody>
                  <a:tcPr anchor="ctr"/>
                </a:tc>
                <a:tc>
                  <a:txBody>
                    <a:bodyPr/>
                    <a:lstStyle/>
                    <a:p>
                      <a:pPr algn="ctr"/>
                      <a:r>
                        <a:rPr lang="en-US" sz="1600" dirty="0"/>
                        <a:t>15 s</a:t>
                      </a:r>
                      <a:endParaRPr lang="en-CH" sz="1600" dirty="0"/>
                    </a:p>
                  </a:txBody>
                  <a:tcPr anchor="ctr"/>
                </a:tc>
                <a:tc>
                  <a:txBody>
                    <a:bodyPr/>
                    <a:lstStyle/>
                    <a:p>
                      <a:pPr algn="ctr"/>
                      <a:r>
                        <a:rPr lang="en-US" sz="1600" dirty="0"/>
                        <a:t>5s</a:t>
                      </a:r>
                      <a:endParaRPr lang="en-CH" sz="1600" dirty="0"/>
                    </a:p>
                  </a:txBody>
                  <a:tcPr anchor="ctr"/>
                </a:tc>
                <a:tc rowSpan="2">
                  <a:txBody>
                    <a:bodyPr/>
                    <a:lstStyle/>
                    <a:p>
                      <a:pPr algn="ctr"/>
                      <a:r>
                        <a:rPr lang="en-US" sz="1600" dirty="0"/>
                        <a:t>F</a:t>
                      </a:r>
                      <a:r>
                        <a:rPr lang="en-US" sz="1600" baseline="-25000" dirty="0"/>
                        <a:t>s</a:t>
                      </a:r>
                      <a:r>
                        <a:rPr lang="en-US" sz="1600" baseline="0" dirty="0"/>
                        <a:t> &lt; 150 mm</a:t>
                      </a:r>
                      <a:endParaRPr lang="en-CH" sz="1600" dirty="0"/>
                    </a:p>
                  </a:txBody>
                  <a:tcPr anchor="ctr"/>
                </a:tc>
                <a:extLst>
                  <a:ext uri="{0D108BD9-81ED-4DB2-BD59-A6C34878D82A}">
                    <a16:rowId xmlns:a16="http://schemas.microsoft.com/office/drawing/2014/main" val="1659607245"/>
                  </a:ext>
                </a:extLst>
              </a:tr>
              <a:tr h="380435">
                <a:tc vMerge="1">
                  <a:txBody>
                    <a:bodyPr/>
                    <a:lstStyle/>
                    <a:p>
                      <a:endParaRPr dirty="0"/>
                    </a:p>
                  </a:txBody>
                  <a:tcPr/>
                </a:tc>
                <a:tc>
                  <a:txBody>
                    <a:bodyPr/>
                    <a:lstStyle/>
                    <a:p>
                      <a:pPr algn="ctr"/>
                      <a:r>
                        <a:rPr lang="en-US" sz="1600" dirty="0"/>
                        <a:t>30 s</a:t>
                      </a:r>
                      <a:endParaRPr lang="en-CH" sz="1600" dirty="0"/>
                    </a:p>
                  </a:txBody>
                  <a:tcPr anchor="ctr"/>
                </a:tc>
                <a:tc>
                  <a:txBody>
                    <a:bodyPr/>
                    <a:lstStyle/>
                    <a:p>
                      <a:pPr algn="ctr"/>
                      <a:r>
                        <a:rPr lang="en-US" sz="1600" dirty="0"/>
                        <a:t>30s</a:t>
                      </a:r>
                      <a:endParaRPr lang="en-CH" sz="1600" dirty="0"/>
                    </a:p>
                  </a:txBody>
                  <a:tcPr anchor="ctr"/>
                </a:tc>
                <a:tc vMerge="1">
                  <a:txBody>
                    <a:bodyPr/>
                    <a:lstStyle/>
                    <a:p>
                      <a:pPr algn="ctr"/>
                      <a:endParaRPr lang="en-CH" dirty="0"/>
                    </a:p>
                  </a:txBody>
                  <a:tcPr/>
                </a:tc>
                <a:extLst>
                  <a:ext uri="{0D108BD9-81ED-4DB2-BD59-A6C34878D82A}">
                    <a16:rowId xmlns:a16="http://schemas.microsoft.com/office/drawing/2014/main" val="1903952066"/>
                  </a:ext>
                </a:extLst>
              </a:tr>
            </a:tbl>
          </a:graphicData>
        </a:graphic>
      </p:graphicFrame>
      <p:sp>
        <p:nvSpPr>
          <p:cNvPr id="28" name="TextBox 27">
            <a:extLst>
              <a:ext uri="{FF2B5EF4-FFF2-40B4-BE49-F238E27FC236}">
                <a16:creationId xmlns:a16="http://schemas.microsoft.com/office/drawing/2014/main" id="{6DFA71BA-96C9-A8C2-8C16-D74880EE92E7}"/>
              </a:ext>
            </a:extLst>
          </p:cNvPr>
          <p:cNvSpPr txBox="1"/>
          <p:nvPr/>
        </p:nvSpPr>
        <p:spPr>
          <a:xfrm>
            <a:off x="8623753" y="5296329"/>
            <a:ext cx="2756138" cy="923330"/>
          </a:xfrm>
          <a:prstGeom prst="rect">
            <a:avLst/>
          </a:prstGeom>
          <a:noFill/>
        </p:spPr>
        <p:txBody>
          <a:bodyPr wrap="square">
            <a:spAutoFit/>
          </a:bodyPr>
          <a:lstStyle/>
          <a:p>
            <a:pPr marL="285750" indent="-285750">
              <a:buClr>
                <a:schemeClr val="accent1"/>
              </a:buClr>
              <a:buFont typeface="Wingdings" panose="05000000000000000000" pitchFamily="2" charset="2"/>
              <a:buChar char="§"/>
            </a:pPr>
            <a:r>
              <a:rPr lang="en-US" sz="1800" dirty="0"/>
              <a:t>Fs : flame height from the flame exposition point</a:t>
            </a:r>
          </a:p>
        </p:txBody>
      </p:sp>
      <p:grpSp>
        <p:nvGrpSpPr>
          <p:cNvPr id="45" name="Group 44">
            <a:extLst>
              <a:ext uri="{FF2B5EF4-FFF2-40B4-BE49-F238E27FC236}">
                <a16:creationId xmlns:a16="http://schemas.microsoft.com/office/drawing/2014/main" id="{CAE38800-CAD6-652D-539F-7659DF260BBC}"/>
              </a:ext>
            </a:extLst>
          </p:cNvPr>
          <p:cNvGrpSpPr/>
          <p:nvPr/>
        </p:nvGrpSpPr>
        <p:grpSpPr>
          <a:xfrm>
            <a:off x="6096000" y="2679659"/>
            <a:ext cx="3500896" cy="1949416"/>
            <a:chOff x="7118504" y="2676371"/>
            <a:chExt cx="3500896" cy="1949416"/>
          </a:xfrm>
        </p:grpSpPr>
        <p:grpSp>
          <p:nvGrpSpPr>
            <p:cNvPr id="24" name="Group 23">
              <a:extLst>
                <a:ext uri="{FF2B5EF4-FFF2-40B4-BE49-F238E27FC236}">
                  <a16:creationId xmlns:a16="http://schemas.microsoft.com/office/drawing/2014/main" id="{9BE4CAE6-6D1D-1442-66C8-7D2F2518B4A1}"/>
                </a:ext>
              </a:extLst>
            </p:cNvPr>
            <p:cNvGrpSpPr/>
            <p:nvPr/>
          </p:nvGrpSpPr>
          <p:grpSpPr>
            <a:xfrm>
              <a:off x="9863171" y="2689949"/>
              <a:ext cx="522103" cy="988945"/>
              <a:chOff x="8663048" y="3152609"/>
              <a:chExt cx="522103" cy="988945"/>
            </a:xfrm>
          </p:grpSpPr>
          <p:sp>
            <p:nvSpPr>
              <p:cNvPr id="9" name="Rectangle 8">
                <a:extLst>
                  <a:ext uri="{FF2B5EF4-FFF2-40B4-BE49-F238E27FC236}">
                    <a16:creationId xmlns:a16="http://schemas.microsoft.com/office/drawing/2014/main" id="{B7C1C2BF-3AEF-3F77-48AD-9BCFCADC6360}"/>
                  </a:ext>
                </a:extLst>
              </p:cNvPr>
              <p:cNvSpPr/>
              <p:nvPr/>
            </p:nvSpPr>
            <p:spPr>
              <a:xfrm>
                <a:off x="9089901" y="3152609"/>
                <a:ext cx="95250" cy="952500"/>
              </a:xfrm>
              <a:prstGeom prst="rect">
                <a:avLst/>
              </a:prstGeom>
              <a:pattFill prst="narHorz">
                <a:fgClr>
                  <a:schemeClr val="tx1"/>
                </a:fgClr>
                <a:bgClr>
                  <a:schemeClr val="bg1"/>
                </a:bgClr>
              </a:pattFill>
              <a:ln w="12700">
                <a:solidFill>
                  <a:schemeClr val="tx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cxnSp>
            <p:nvCxnSpPr>
              <p:cNvPr id="10" name="Straight Connector 9">
                <a:extLst>
                  <a:ext uri="{FF2B5EF4-FFF2-40B4-BE49-F238E27FC236}">
                    <a16:creationId xmlns:a16="http://schemas.microsoft.com/office/drawing/2014/main" id="{0EBC0D42-6961-4DC6-EFED-068C4F53A34F}"/>
                  </a:ext>
                </a:extLst>
              </p:cNvPr>
              <p:cNvCxnSpPr>
                <a:cxnSpLocks/>
              </p:cNvCxnSpPr>
              <p:nvPr/>
            </p:nvCxnSpPr>
            <p:spPr>
              <a:xfrm flipH="1">
                <a:off x="8862571" y="3152609"/>
                <a:ext cx="227330" cy="650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6E04ED-8A60-7D48-E885-F5C44061BFEB}"/>
                  </a:ext>
                </a:extLst>
              </p:cNvPr>
              <p:cNvCxnSpPr>
                <a:cxnSpLocks/>
              </p:cNvCxnSpPr>
              <p:nvPr/>
            </p:nvCxnSpPr>
            <p:spPr>
              <a:xfrm flipH="1" flipV="1">
                <a:off x="8856221" y="4035259"/>
                <a:ext cx="233680" cy="69850"/>
              </a:xfrm>
              <a:prstGeom prst="line">
                <a:avLst/>
              </a:prstGeom>
              <a:ln w="1270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BD71BBFE-7ABA-B33F-383D-DDBE41E0CE24}"/>
                  </a:ext>
                </a:extLst>
              </p:cNvPr>
              <p:cNvCxnSpPr/>
              <p:nvPr/>
            </p:nvCxnSpPr>
            <p:spPr>
              <a:xfrm>
                <a:off x="8862571" y="3217696"/>
                <a:ext cx="0" cy="822325"/>
              </a:xfrm>
              <a:prstGeom prst="line">
                <a:avLst/>
              </a:prstGeom>
              <a:ln w="12700"/>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03170590-97D5-D1B3-0F71-6D8B0C023DAA}"/>
                  </a:ext>
                </a:extLst>
              </p:cNvPr>
              <p:cNvSpPr/>
              <p:nvPr/>
            </p:nvSpPr>
            <p:spPr>
              <a:xfrm rot="1901814">
                <a:off x="8827003" y="3718414"/>
                <a:ext cx="45719" cy="143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CDD779E-CF8B-425E-EC3E-B7EAF384DA31}"/>
                  </a:ext>
                </a:extLst>
              </p:cNvPr>
              <p:cNvSpPr/>
              <p:nvPr/>
            </p:nvSpPr>
            <p:spPr>
              <a:xfrm rot="1930275">
                <a:off x="8663048" y="3832521"/>
                <a:ext cx="127000" cy="30903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25">
                <a:extLst>
                  <a:ext uri="{FF2B5EF4-FFF2-40B4-BE49-F238E27FC236}">
                    <a16:creationId xmlns:a16="http://schemas.microsoft.com/office/drawing/2014/main" id="{63F14A89-2EA6-7343-EB90-CCBF5E761AB1}"/>
                  </a:ext>
                </a:extLst>
              </p:cNvPr>
              <p:cNvSpPr/>
              <p:nvPr/>
            </p:nvSpPr>
            <p:spPr>
              <a:xfrm>
                <a:off x="8849862" y="3543704"/>
                <a:ext cx="117843" cy="177480"/>
              </a:xfrm>
              <a:custGeom>
                <a:avLst/>
                <a:gdLst>
                  <a:gd name="connsiteX0" fmla="*/ 63698 w 117843"/>
                  <a:gd name="connsiteY0" fmla="*/ 150 h 177480"/>
                  <a:gd name="connsiteX1" fmla="*/ 1786 w 117843"/>
                  <a:gd name="connsiteY1" fmla="*/ 109687 h 177480"/>
                  <a:gd name="connsiteX2" fmla="*/ 22423 w 117843"/>
                  <a:gd name="connsiteY2" fmla="*/ 166837 h 177480"/>
                  <a:gd name="connsiteX3" fmla="*/ 81161 w 117843"/>
                  <a:gd name="connsiteY3" fmla="*/ 174775 h 177480"/>
                  <a:gd name="connsiteX4" fmla="*/ 117673 w 117843"/>
                  <a:gd name="connsiteY4" fmla="*/ 135087 h 177480"/>
                  <a:gd name="connsiteX5" fmla="*/ 63698 w 117843"/>
                  <a:gd name="connsiteY5" fmla="*/ 150 h 17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43" h="177480">
                    <a:moveTo>
                      <a:pt x="63698" y="150"/>
                    </a:moveTo>
                    <a:cubicBezTo>
                      <a:pt x="44384" y="-4083"/>
                      <a:pt x="8665" y="81906"/>
                      <a:pt x="1786" y="109687"/>
                    </a:cubicBezTo>
                    <a:cubicBezTo>
                      <a:pt x="-5093" y="137468"/>
                      <a:pt x="9194" y="155989"/>
                      <a:pt x="22423" y="166837"/>
                    </a:cubicBezTo>
                    <a:cubicBezTo>
                      <a:pt x="35652" y="177685"/>
                      <a:pt x="65286" y="180067"/>
                      <a:pt x="81161" y="174775"/>
                    </a:cubicBezTo>
                    <a:cubicBezTo>
                      <a:pt x="97036" y="169483"/>
                      <a:pt x="120054" y="163927"/>
                      <a:pt x="117673" y="135087"/>
                    </a:cubicBezTo>
                    <a:cubicBezTo>
                      <a:pt x="115292" y="106247"/>
                      <a:pt x="83012" y="4383"/>
                      <a:pt x="63698" y="150"/>
                    </a:cubicBezTo>
                    <a:close/>
                  </a:path>
                </a:pathLst>
              </a:custGeom>
              <a:solidFill>
                <a:schemeClr val="accent1"/>
              </a:solidFill>
              <a:ln w="63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D16C7595-7B69-FABE-DB2C-73975270A240}"/>
                </a:ext>
              </a:extLst>
            </p:cNvPr>
            <p:cNvGrpSpPr/>
            <p:nvPr/>
          </p:nvGrpSpPr>
          <p:grpSpPr>
            <a:xfrm>
              <a:off x="8745275" y="2689949"/>
              <a:ext cx="340986" cy="1526697"/>
              <a:chOff x="10897252" y="478420"/>
              <a:chExt cx="340986" cy="1526697"/>
            </a:xfrm>
          </p:grpSpPr>
          <p:sp>
            <p:nvSpPr>
              <p:cNvPr id="17" name="Rectangle 16">
                <a:extLst>
                  <a:ext uri="{FF2B5EF4-FFF2-40B4-BE49-F238E27FC236}">
                    <a16:creationId xmlns:a16="http://schemas.microsoft.com/office/drawing/2014/main" id="{A105FE9E-0840-633E-6C12-5657F418E782}"/>
                  </a:ext>
                </a:extLst>
              </p:cNvPr>
              <p:cNvSpPr/>
              <p:nvPr/>
            </p:nvSpPr>
            <p:spPr>
              <a:xfrm>
                <a:off x="11142988" y="478420"/>
                <a:ext cx="95250" cy="952500"/>
              </a:xfrm>
              <a:prstGeom prst="rect">
                <a:avLst/>
              </a:prstGeom>
              <a:pattFill prst="narHorz">
                <a:fgClr>
                  <a:schemeClr val="tx1"/>
                </a:fgClr>
                <a:bgClr>
                  <a:schemeClr val="bg1"/>
                </a:bgClr>
              </a:pattFill>
              <a:ln w="12700">
                <a:solidFill>
                  <a:schemeClr val="tx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cxnSp>
            <p:nvCxnSpPr>
              <p:cNvPr id="18" name="Straight Connector 17">
                <a:extLst>
                  <a:ext uri="{FF2B5EF4-FFF2-40B4-BE49-F238E27FC236}">
                    <a16:creationId xmlns:a16="http://schemas.microsoft.com/office/drawing/2014/main" id="{20EC8451-B6DE-9ABC-BAE2-BD4980CA9FD9}"/>
                  </a:ext>
                </a:extLst>
              </p:cNvPr>
              <p:cNvCxnSpPr>
                <a:cxnSpLocks/>
              </p:cNvCxnSpPr>
              <p:nvPr/>
            </p:nvCxnSpPr>
            <p:spPr>
              <a:xfrm flipH="1">
                <a:off x="10915658" y="478420"/>
                <a:ext cx="227330" cy="650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1B05FC-CF4D-706F-C187-3FEFB0A4602B}"/>
                  </a:ext>
                </a:extLst>
              </p:cNvPr>
              <p:cNvCxnSpPr>
                <a:cxnSpLocks/>
              </p:cNvCxnSpPr>
              <p:nvPr/>
            </p:nvCxnSpPr>
            <p:spPr>
              <a:xfrm flipH="1" flipV="1">
                <a:off x="10909308" y="1361070"/>
                <a:ext cx="233680" cy="6985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63D589-5714-1838-BB9A-FF0B1A65B8FC}"/>
                  </a:ext>
                </a:extLst>
              </p:cNvPr>
              <p:cNvCxnSpPr/>
              <p:nvPr/>
            </p:nvCxnSpPr>
            <p:spPr>
              <a:xfrm>
                <a:off x="10915658" y="543507"/>
                <a:ext cx="0" cy="822325"/>
              </a:xfrm>
              <a:prstGeom prst="line">
                <a:avLst/>
              </a:prstGeom>
              <a:ln w="12700"/>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5D636B2D-74BD-17FB-10B3-3B280428CE86}"/>
                  </a:ext>
                </a:extLst>
              </p:cNvPr>
              <p:cNvSpPr/>
              <p:nvPr/>
            </p:nvSpPr>
            <p:spPr>
              <a:xfrm rot="1901814">
                <a:off x="11061207" y="1581977"/>
                <a:ext cx="45719" cy="143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C7FFECE-C661-9207-745F-D437FFFFDD08}"/>
                  </a:ext>
                </a:extLst>
              </p:cNvPr>
              <p:cNvSpPr/>
              <p:nvPr/>
            </p:nvSpPr>
            <p:spPr>
              <a:xfrm rot="1930275">
                <a:off x="10897252" y="1696084"/>
                <a:ext cx="127000" cy="30903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5">
                <a:extLst>
                  <a:ext uri="{FF2B5EF4-FFF2-40B4-BE49-F238E27FC236}">
                    <a16:creationId xmlns:a16="http://schemas.microsoft.com/office/drawing/2014/main" id="{F51B50E1-A1F0-5E5B-D7BA-4E61CEAEF0A0}"/>
                  </a:ext>
                </a:extLst>
              </p:cNvPr>
              <p:cNvSpPr/>
              <p:nvPr/>
            </p:nvSpPr>
            <p:spPr>
              <a:xfrm>
                <a:off x="11084066" y="1407267"/>
                <a:ext cx="117843" cy="177480"/>
              </a:xfrm>
              <a:custGeom>
                <a:avLst/>
                <a:gdLst>
                  <a:gd name="connsiteX0" fmla="*/ 63698 w 117843"/>
                  <a:gd name="connsiteY0" fmla="*/ 150 h 177480"/>
                  <a:gd name="connsiteX1" fmla="*/ 1786 w 117843"/>
                  <a:gd name="connsiteY1" fmla="*/ 109687 h 177480"/>
                  <a:gd name="connsiteX2" fmla="*/ 22423 w 117843"/>
                  <a:gd name="connsiteY2" fmla="*/ 166837 h 177480"/>
                  <a:gd name="connsiteX3" fmla="*/ 81161 w 117843"/>
                  <a:gd name="connsiteY3" fmla="*/ 174775 h 177480"/>
                  <a:gd name="connsiteX4" fmla="*/ 117673 w 117843"/>
                  <a:gd name="connsiteY4" fmla="*/ 135087 h 177480"/>
                  <a:gd name="connsiteX5" fmla="*/ 63698 w 117843"/>
                  <a:gd name="connsiteY5" fmla="*/ 150 h 17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43" h="177480">
                    <a:moveTo>
                      <a:pt x="63698" y="150"/>
                    </a:moveTo>
                    <a:cubicBezTo>
                      <a:pt x="44384" y="-4083"/>
                      <a:pt x="8665" y="81906"/>
                      <a:pt x="1786" y="109687"/>
                    </a:cubicBezTo>
                    <a:cubicBezTo>
                      <a:pt x="-5093" y="137468"/>
                      <a:pt x="9194" y="155989"/>
                      <a:pt x="22423" y="166837"/>
                    </a:cubicBezTo>
                    <a:cubicBezTo>
                      <a:pt x="35652" y="177685"/>
                      <a:pt x="65286" y="180067"/>
                      <a:pt x="81161" y="174775"/>
                    </a:cubicBezTo>
                    <a:cubicBezTo>
                      <a:pt x="97036" y="169483"/>
                      <a:pt x="120054" y="163927"/>
                      <a:pt x="117673" y="135087"/>
                    </a:cubicBezTo>
                    <a:cubicBezTo>
                      <a:pt x="115292" y="106247"/>
                      <a:pt x="83012" y="4383"/>
                      <a:pt x="63698" y="150"/>
                    </a:cubicBezTo>
                    <a:close/>
                  </a:path>
                </a:pathLst>
              </a:custGeom>
              <a:solidFill>
                <a:schemeClr val="accent1"/>
              </a:solidFill>
              <a:ln w="63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830BB18D-F529-7151-B1C9-B3096B771977}"/>
                </a:ext>
              </a:extLst>
            </p:cNvPr>
            <p:cNvSpPr txBox="1"/>
            <p:nvPr/>
          </p:nvSpPr>
          <p:spPr>
            <a:xfrm>
              <a:off x="8422837" y="4256455"/>
              <a:ext cx="902668" cy="369332"/>
            </a:xfrm>
            <a:prstGeom prst="rect">
              <a:avLst/>
            </a:prstGeom>
            <a:noFill/>
          </p:spPr>
          <p:txBody>
            <a:bodyPr wrap="square" rtlCol="0">
              <a:spAutoFit/>
            </a:bodyPr>
            <a:lstStyle/>
            <a:p>
              <a:pPr algn="ctr"/>
              <a:r>
                <a:rPr lang="en-US" dirty="0"/>
                <a:t>Edge</a:t>
              </a:r>
              <a:endParaRPr lang="en-CH" dirty="0"/>
            </a:p>
          </p:txBody>
        </p:sp>
        <p:sp>
          <p:nvSpPr>
            <p:cNvPr id="26" name="TextBox 25">
              <a:extLst>
                <a:ext uri="{FF2B5EF4-FFF2-40B4-BE49-F238E27FC236}">
                  <a16:creationId xmlns:a16="http://schemas.microsoft.com/office/drawing/2014/main" id="{17B586AE-2C78-7E8D-B319-1AA3AB704CAE}"/>
                </a:ext>
              </a:extLst>
            </p:cNvPr>
            <p:cNvSpPr txBox="1"/>
            <p:nvPr/>
          </p:nvSpPr>
          <p:spPr>
            <a:xfrm>
              <a:off x="9629047" y="4256455"/>
              <a:ext cx="990353" cy="369332"/>
            </a:xfrm>
            <a:prstGeom prst="rect">
              <a:avLst/>
            </a:prstGeom>
            <a:noFill/>
          </p:spPr>
          <p:txBody>
            <a:bodyPr wrap="square" rtlCol="0">
              <a:spAutoFit/>
            </a:bodyPr>
            <a:lstStyle/>
            <a:p>
              <a:pPr algn="ctr"/>
              <a:r>
                <a:rPr lang="en-US" dirty="0"/>
                <a:t>Surface</a:t>
              </a:r>
              <a:endParaRPr lang="en-CH" dirty="0"/>
            </a:p>
          </p:txBody>
        </p:sp>
        <p:sp>
          <p:nvSpPr>
            <p:cNvPr id="29" name="Rectangle 28">
              <a:extLst>
                <a:ext uri="{FF2B5EF4-FFF2-40B4-BE49-F238E27FC236}">
                  <a16:creationId xmlns:a16="http://schemas.microsoft.com/office/drawing/2014/main" id="{E853BFCE-C734-7410-DDE3-34FDC9F84CF4}"/>
                </a:ext>
              </a:extLst>
            </p:cNvPr>
            <p:cNvSpPr/>
            <p:nvPr/>
          </p:nvSpPr>
          <p:spPr>
            <a:xfrm>
              <a:off x="7430576" y="2755036"/>
              <a:ext cx="568770" cy="88741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Rectangle 29">
              <a:extLst>
                <a:ext uri="{FF2B5EF4-FFF2-40B4-BE49-F238E27FC236}">
                  <a16:creationId xmlns:a16="http://schemas.microsoft.com/office/drawing/2014/main" id="{E22267E7-486A-F080-05B6-71170E79CA8C}"/>
                </a:ext>
              </a:extLst>
            </p:cNvPr>
            <p:cNvSpPr/>
            <p:nvPr/>
          </p:nvSpPr>
          <p:spPr>
            <a:xfrm>
              <a:off x="7999346" y="2686772"/>
              <a:ext cx="95250" cy="955675"/>
            </a:xfrm>
            <a:custGeom>
              <a:avLst/>
              <a:gdLst>
                <a:gd name="connsiteX0" fmla="*/ 0 w 95250"/>
                <a:gd name="connsiteY0" fmla="*/ 0 h 952500"/>
                <a:gd name="connsiteX1" fmla="*/ 95250 w 95250"/>
                <a:gd name="connsiteY1" fmla="*/ 0 h 952500"/>
                <a:gd name="connsiteX2" fmla="*/ 95250 w 95250"/>
                <a:gd name="connsiteY2" fmla="*/ 952500 h 952500"/>
                <a:gd name="connsiteX3" fmla="*/ 0 w 95250"/>
                <a:gd name="connsiteY3" fmla="*/ 952500 h 952500"/>
                <a:gd name="connsiteX4" fmla="*/ 0 w 95250"/>
                <a:gd name="connsiteY4" fmla="*/ 0 h 952500"/>
                <a:gd name="connsiteX0" fmla="*/ 0 w 95250"/>
                <a:gd name="connsiteY0" fmla="*/ 79375 h 1031875"/>
                <a:gd name="connsiteX1" fmla="*/ 79375 w 95250"/>
                <a:gd name="connsiteY1" fmla="*/ 0 h 1031875"/>
                <a:gd name="connsiteX2" fmla="*/ 95250 w 95250"/>
                <a:gd name="connsiteY2" fmla="*/ 1031875 h 1031875"/>
                <a:gd name="connsiteX3" fmla="*/ 0 w 95250"/>
                <a:gd name="connsiteY3" fmla="*/ 1031875 h 1031875"/>
                <a:gd name="connsiteX4" fmla="*/ 0 w 95250"/>
                <a:gd name="connsiteY4" fmla="*/ 79375 h 1031875"/>
                <a:gd name="connsiteX0" fmla="*/ 0 w 98425"/>
                <a:gd name="connsiteY0" fmla="*/ 79375 h 1031875"/>
                <a:gd name="connsiteX1" fmla="*/ 79375 w 98425"/>
                <a:gd name="connsiteY1" fmla="*/ 0 h 1031875"/>
                <a:gd name="connsiteX2" fmla="*/ 98425 w 98425"/>
                <a:gd name="connsiteY2" fmla="*/ 971550 h 1031875"/>
                <a:gd name="connsiteX3" fmla="*/ 0 w 98425"/>
                <a:gd name="connsiteY3" fmla="*/ 1031875 h 1031875"/>
                <a:gd name="connsiteX4" fmla="*/ 0 w 98425"/>
                <a:gd name="connsiteY4" fmla="*/ 79375 h 1031875"/>
                <a:gd name="connsiteX0" fmla="*/ 0 w 88900"/>
                <a:gd name="connsiteY0" fmla="*/ 79375 h 1031875"/>
                <a:gd name="connsiteX1" fmla="*/ 79375 w 88900"/>
                <a:gd name="connsiteY1" fmla="*/ 0 h 1031875"/>
                <a:gd name="connsiteX2" fmla="*/ 88900 w 88900"/>
                <a:gd name="connsiteY2" fmla="*/ 971550 h 1031875"/>
                <a:gd name="connsiteX3" fmla="*/ 0 w 88900"/>
                <a:gd name="connsiteY3" fmla="*/ 1031875 h 1031875"/>
                <a:gd name="connsiteX4" fmla="*/ 0 w 88900"/>
                <a:gd name="connsiteY4" fmla="*/ 79375 h 1031875"/>
                <a:gd name="connsiteX0" fmla="*/ 0 w 88900"/>
                <a:gd name="connsiteY0" fmla="*/ 69850 h 1022350"/>
                <a:gd name="connsiteX1" fmla="*/ 50800 w 88900"/>
                <a:gd name="connsiteY1" fmla="*/ 0 h 1022350"/>
                <a:gd name="connsiteX2" fmla="*/ 88900 w 88900"/>
                <a:gd name="connsiteY2" fmla="*/ 962025 h 1022350"/>
                <a:gd name="connsiteX3" fmla="*/ 0 w 88900"/>
                <a:gd name="connsiteY3" fmla="*/ 1022350 h 1022350"/>
                <a:gd name="connsiteX4" fmla="*/ 0 w 88900"/>
                <a:gd name="connsiteY4" fmla="*/ 69850 h 1022350"/>
                <a:gd name="connsiteX0" fmla="*/ 0 w 88900"/>
                <a:gd name="connsiteY0" fmla="*/ 69850 h 1022350"/>
                <a:gd name="connsiteX1" fmla="*/ 69850 w 88900"/>
                <a:gd name="connsiteY1" fmla="*/ 0 h 1022350"/>
                <a:gd name="connsiteX2" fmla="*/ 88900 w 88900"/>
                <a:gd name="connsiteY2" fmla="*/ 962025 h 1022350"/>
                <a:gd name="connsiteX3" fmla="*/ 0 w 88900"/>
                <a:gd name="connsiteY3" fmla="*/ 1022350 h 1022350"/>
                <a:gd name="connsiteX4" fmla="*/ 0 w 88900"/>
                <a:gd name="connsiteY4" fmla="*/ 69850 h 1022350"/>
                <a:gd name="connsiteX0" fmla="*/ 0 w 88900"/>
                <a:gd name="connsiteY0" fmla="*/ 73025 h 1025525"/>
                <a:gd name="connsiteX1" fmla="*/ 79375 w 88900"/>
                <a:gd name="connsiteY1" fmla="*/ 0 h 1025525"/>
                <a:gd name="connsiteX2" fmla="*/ 88900 w 88900"/>
                <a:gd name="connsiteY2" fmla="*/ 965200 h 1025525"/>
                <a:gd name="connsiteX3" fmla="*/ 0 w 88900"/>
                <a:gd name="connsiteY3" fmla="*/ 1025525 h 1025525"/>
                <a:gd name="connsiteX4" fmla="*/ 0 w 88900"/>
                <a:gd name="connsiteY4" fmla="*/ 73025 h 1025525"/>
                <a:gd name="connsiteX0" fmla="*/ 0 w 88900"/>
                <a:gd name="connsiteY0" fmla="*/ 74735 h 1027235"/>
                <a:gd name="connsiteX1" fmla="*/ 79375 w 88900"/>
                <a:gd name="connsiteY1" fmla="*/ 0 h 1027235"/>
                <a:gd name="connsiteX2" fmla="*/ 88900 w 88900"/>
                <a:gd name="connsiteY2" fmla="*/ 966910 h 1027235"/>
                <a:gd name="connsiteX3" fmla="*/ 0 w 88900"/>
                <a:gd name="connsiteY3" fmla="*/ 1027235 h 1027235"/>
                <a:gd name="connsiteX4" fmla="*/ 0 w 88900"/>
                <a:gd name="connsiteY4" fmla="*/ 74735 h 1027235"/>
                <a:gd name="connsiteX0" fmla="*/ 0 w 88900"/>
                <a:gd name="connsiteY0" fmla="*/ 91827 h 1044327"/>
                <a:gd name="connsiteX1" fmla="*/ 79375 w 88900"/>
                <a:gd name="connsiteY1" fmla="*/ 0 h 1044327"/>
                <a:gd name="connsiteX2" fmla="*/ 88900 w 88900"/>
                <a:gd name="connsiteY2" fmla="*/ 984002 h 1044327"/>
                <a:gd name="connsiteX3" fmla="*/ 0 w 88900"/>
                <a:gd name="connsiteY3" fmla="*/ 1044327 h 1044327"/>
                <a:gd name="connsiteX4" fmla="*/ 0 w 88900"/>
                <a:gd name="connsiteY4" fmla="*/ 91827 h 1044327"/>
                <a:gd name="connsiteX0" fmla="*/ 0 w 88900"/>
                <a:gd name="connsiteY0" fmla="*/ 86699 h 1039199"/>
                <a:gd name="connsiteX1" fmla="*/ 73449 w 88900"/>
                <a:gd name="connsiteY1" fmla="*/ 0 h 1039199"/>
                <a:gd name="connsiteX2" fmla="*/ 88900 w 88900"/>
                <a:gd name="connsiteY2" fmla="*/ 978874 h 1039199"/>
                <a:gd name="connsiteX3" fmla="*/ 0 w 88900"/>
                <a:gd name="connsiteY3" fmla="*/ 1039199 h 1039199"/>
                <a:gd name="connsiteX4" fmla="*/ 0 w 88900"/>
                <a:gd name="connsiteY4" fmla="*/ 86699 h 1039199"/>
                <a:gd name="connsiteX0" fmla="*/ 0 w 88900"/>
                <a:gd name="connsiteY0" fmla="*/ 73025 h 1025525"/>
                <a:gd name="connsiteX1" fmla="*/ 85302 w 88900"/>
                <a:gd name="connsiteY1" fmla="*/ 0 h 1025525"/>
                <a:gd name="connsiteX2" fmla="*/ 88900 w 88900"/>
                <a:gd name="connsiteY2" fmla="*/ 965200 h 1025525"/>
                <a:gd name="connsiteX3" fmla="*/ 0 w 88900"/>
                <a:gd name="connsiteY3" fmla="*/ 1025525 h 1025525"/>
                <a:gd name="connsiteX4" fmla="*/ 0 w 88900"/>
                <a:gd name="connsiteY4" fmla="*/ 73025 h 1025525"/>
                <a:gd name="connsiteX0" fmla="*/ 0 w 88900"/>
                <a:gd name="connsiteY0" fmla="*/ 61061 h 1013561"/>
                <a:gd name="connsiteX1" fmla="*/ 86783 w 88900"/>
                <a:gd name="connsiteY1" fmla="*/ 0 h 1013561"/>
                <a:gd name="connsiteX2" fmla="*/ 88900 w 88900"/>
                <a:gd name="connsiteY2" fmla="*/ 953236 h 1013561"/>
                <a:gd name="connsiteX3" fmla="*/ 0 w 88900"/>
                <a:gd name="connsiteY3" fmla="*/ 1013561 h 1013561"/>
                <a:gd name="connsiteX4" fmla="*/ 0 w 88900"/>
                <a:gd name="connsiteY4" fmla="*/ 61061 h 1013561"/>
                <a:gd name="connsiteX0" fmla="*/ 0 w 88900"/>
                <a:gd name="connsiteY0" fmla="*/ 61061 h 1013561"/>
                <a:gd name="connsiteX1" fmla="*/ 86783 w 88900"/>
                <a:gd name="connsiteY1" fmla="*/ 0 h 1013561"/>
                <a:gd name="connsiteX2" fmla="*/ 88900 w 88900"/>
                <a:gd name="connsiteY2" fmla="*/ 941272 h 1013561"/>
                <a:gd name="connsiteX3" fmla="*/ 0 w 88900"/>
                <a:gd name="connsiteY3" fmla="*/ 1013561 h 1013561"/>
                <a:gd name="connsiteX4" fmla="*/ 0 w 88900"/>
                <a:gd name="connsiteY4" fmla="*/ 61061 h 1013561"/>
                <a:gd name="connsiteX0" fmla="*/ 0 w 88900"/>
                <a:gd name="connsiteY0" fmla="*/ 66189 h 1018689"/>
                <a:gd name="connsiteX1" fmla="*/ 85301 w 88900"/>
                <a:gd name="connsiteY1" fmla="*/ 0 h 1018689"/>
                <a:gd name="connsiteX2" fmla="*/ 88900 w 88900"/>
                <a:gd name="connsiteY2" fmla="*/ 946400 h 1018689"/>
                <a:gd name="connsiteX3" fmla="*/ 0 w 88900"/>
                <a:gd name="connsiteY3" fmla="*/ 1018689 h 1018689"/>
                <a:gd name="connsiteX4" fmla="*/ 0 w 88900"/>
                <a:gd name="connsiteY4" fmla="*/ 66189 h 1018689"/>
                <a:gd name="connsiteX0" fmla="*/ 0 w 88900"/>
                <a:gd name="connsiteY0" fmla="*/ 76444 h 1028944"/>
                <a:gd name="connsiteX1" fmla="*/ 86782 w 88900"/>
                <a:gd name="connsiteY1" fmla="*/ 0 h 1028944"/>
                <a:gd name="connsiteX2" fmla="*/ 88900 w 88900"/>
                <a:gd name="connsiteY2" fmla="*/ 956655 h 1028944"/>
                <a:gd name="connsiteX3" fmla="*/ 0 w 88900"/>
                <a:gd name="connsiteY3" fmla="*/ 1028944 h 1028944"/>
                <a:gd name="connsiteX4" fmla="*/ 0 w 88900"/>
                <a:gd name="connsiteY4" fmla="*/ 76444 h 102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00" h="1028944">
                  <a:moveTo>
                    <a:pt x="0" y="76444"/>
                  </a:moveTo>
                  <a:lnTo>
                    <a:pt x="86782" y="0"/>
                  </a:lnTo>
                  <a:cubicBezTo>
                    <a:pt x="87981" y="321733"/>
                    <a:pt x="87701" y="634922"/>
                    <a:pt x="88900" y="956655"/>
                  </a:cubicBezTo>
                  <a:lnTo>
                    <a:pt x="0" y="1028944"/>
                  </a:lnTo>
                  <a:lnTo>
                    <a:pt x="0" y="76444"/>
                  </a:lnTo>
                  <a:close/>
                </a:path>
              </a:pathLst>
            </a:custGeom>
            <a:pattFill prst="narHorz">
              <a:fgClr>
                <a:schemeClr val="tx1"/>
              </a:fgClr>
              <a:bgClr>
                <a:schemeClr val="bg1"/>
              </a:bgClr>
            </a:pattFill>
            <a:ln w="12700">
              <a:solidFill>
                <a:schemeClr val="tx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31" name="Rectangle 30">
              <a:extLst>
                <a:ext uri="{FF2B5EF4-FFF2-40B4-BE49-F238E27FC236}">
                  <a16:creationId xmlns:a16="http://schemas.microsoft.com/office/drawing/2014/main" id="{44B23D26-6E06-5EBD-ED48-13B8AEB821A7}"/>
                </a:ext>
              </a:extLst>
            </p:cNvPr>
            <p:cNvSpPr/>
            <p:nvPr/>
          </p:nvSpPr>
          <p:spPr>
            <a:xfrm flipH="1">
              <a:off x="7438239" y="2676371"/>
              <a:ext cx="646181" cy="81128"/>
            </a:xfrm>
            <a:custGeom>
              <a:avLst/>
              <a:gdLst>
                <a:gd name="connsiteX0" fmla="*/ 0 w 889119"/>
                <a:gd name="connsiteY0" fmla="*/ 0 h 86757"/>
                <a:gd name="connsiteX1" fmla="*/ 889119 w 889119"/>
                <a:gd name="connsiteY1" fmla="*/ 0 h 86757"/>
                <a:gd name="connsiteX2" fmla="*/ 889119 w 889119"/>
                <a:gd name="connsiteY2" fmla="*/ 86757 h 86757"/>
                <a:gd name="connsiteX3" fmla="*/ 0 w 889119"/>
                <a:gd name="connsiteY3" fmla="*/ 86757 h 86757"/>
                <a:gd name="connsiteX4" fmla="*/ 0 w 889119"/>
                <a:gd name="connsiteY4" fmla="*/ 0 h 86757"/>
                <a:gd name="connsiteX0" fmla="*/ 0 w 889119"/>
                <a:gd name="connsiteY0" fmla="*/ 0 h 86757"/>
                <a:gd name="connsiteX1" fmla="*/ 806569 w 889119"/>
                <a:gd name="connsiteY1" fmla="*/ 6350 h 86757"/>
                <a:gd name="connsiteX2" fmla="*/ 889119 w 889119"/>
                <a:gd name="connsiteY2" fmla="*/ 86757 h 86757"/>
                <a:gd name="connsiteX3" fmla="*/ 0 w 889119"/>
                <a:gd name="connsiteY3" fmla="*/ 86757 h 86757"/>
                <a:gd name="connsiteX4" fmla="*/ 0 w 889119"/>
                <a:gd name="connsiteY4" fmla="*/ 0 h 86757"/>
                <a:gd name="connsiteX0" fmla="*/ 0 w 889119"/>
                <a:gd name="connsiteY0" fmla="*/ 0 h 89932"/>
                <a:gd name="connsiteX1" fmla="*/ 806569 w 889119"/>
                <a:gd name="connsiteY1" fmla="*/ 6350 h 89932"/>
                <a:gd name="connsiteX2" fmla="*/ 889119 w 889119"/>
                <a:gd name="connsiteY2" fmla="*/ 86757 h 89932"/>
                <a:gd name="connsiteX3" fmla="*/ 184150 w 889119"/>
                <a:gd name="connsiteY3" fmla="*/ 89932 h 89932"/>
                <a:gd name="connsiteX4" fmla="*/ 0 w 889119"/>
                <a:gd name="connsiteY4" fmla="*/ 0 h 89932"/>
                <a:gd name="connsiteX0" fmla="*/ 53975 w 704969"/>
                <a:gd name="connsiteY0" fmla="*/ 0 h 89932"/>
                <a:gd name="connsiteX1" fmla="*/ 622419 w 704969"/>
                <a:gd name="connsiteY1" fmla="*/ 6350 h 89932"/>
                <a:gd name="connsiteX2" fmla="*/ 704969 w 704969"/>
                <a:gd name="connsiteY2" fmla="*/ 86757 h 89932"/>
                <a:gd name="connsiteX3" fmla="*/ 0 w 704969"/>
                <a:gd name="connsiteY3" fmla="*/ 89932 h 89932"/>
                <a:gd name="connsiteX4" fmla="*/ 53975 w 704969"/>
                <a:gd name="connsiteY4" fmla="*/ 0 h 89932"/>
                <a:gd name="connsiteX0" fmla="*/ 0 w 650994"/>
                <a:gd name="connsiteY0" fmla="*/ 0 h 89932"/>
                <a:gd name="connsiteX1" fmla="*/ 568444 w 650994"/>
                <a:gd name="connsiteY1" fmla="*/ 6350 h 89932"/>
                <a:gd name="connsiteX2" fmla="*/ 650994 w 650994"/>
                <a:gd name="connsiteY2" fmla="*/ 86757 h 89932"/>
                <a:gd name="connsiteX3" fmla="*/ 41275 w 650994"/>
                <a:gd name="connsiteY3" fmla="*/ 89932 h 89932"/>
                <a:gd name="connsiteX4" fmla="*/ 0 w 650994"/>
                <a:gd name="connsiteY4" fmla="*/ 0 h 89932"/>
                <a:gd name="connsiteX0" fmla="*/ 0 w 666869"/>
                <a:gd name="connsiteY0" fmla="*/ 0 h 83582"/>
                <a:gd name="connsiteX1" fmla="*/ 584319 w 666869"/>
                <a:gd name="connsiteY1" fmla="*/ 0 h 83582"/>
                <a:gd name="connsiteX2" fmla="*/ 666869 w 666869"/>
                <a:gd name="connsiteY2" fmla="*/ 80407 h 83582"/>
                <a:gd name="connsiteX3" fmla="*/ 57150 w 666869"/>
                <a:gd name="connsiteY3" fmla="*/ 83582 h 83582"/>
                <a:gd name="connsiteX4" fmla="*/ 0 w 666869"/>
                <a:gd name="connsiteY4" fmla="*/ 0 h 83582"/>
                <a:gd name="connsiteX0" fmla="*/ 0 w 676394"/>
                <a:gd name="connsiteY0" fmla="*/ 0 h 89932"/>
                <a:gd name="connsiteX1" fmla="*/ 593844 w 676394"/>
                <a:gd name="connsiteY1" fmla="*/ 6350 h 89932"/>
                <a:gd name="connsiteX2" fmla="*/ 676394 w 676394"/>
                <a:gd name="connsiteY2" fmla="*/ 86757 h 89932"/>
                <a:gd name="connsiteX3" fmla="*/ 66675 w 676394"/>
                <a:gd name="connsiteY3" fmla="*/ 89932 h 89932"/>
                <a:gd name="connsiteX4" fmla="*/ 0 w 676394"/>
                <a:gd name="connsiteY4" fmla="*/ 0 h 89932"/>
                <a:gd name="connsiteX0" fmla="*/ 0 w 679569"/>
                <a:gd name="connsiteY0" fmla="*/ 9525 h 83582"/>
                <a:gd name="connsiteX1" fmla="*/ 597019 w 679569"/>
                <a:gd name="connsiteY1" fmla="*/ 0 h 83582"/>
                <a:gd name="connsiteX2" fmla="*/ 679569 w 679569"/>
                <a:gd name="connsiteY2" fmla="*/ 80407 h 83582"/>
                <a:gd name="connsiteX3" fmla="*/ 69850 w 679569"/>
                <a:gd name="connsiteY3" fmla="*/ 83582 h 83582"/>
                <a:gd name="connsiteX4" fmla="*/ 0 w 679569"/>
                <a:gd name="connsiteY4" fmla="*/ 9525 h 83582"/>
                <a:gd name="connsiteX0" fmla="*/ 0 w 685919"/>
                <a:gd name="connsiteY0" fmla="*/ 0 h 89932"/>
                <a:gd name="connsiteX1" fmla="*/ 603369 w 685919"/>
                <a:gd name="connsiteY1" fmla="*/ 6350 h 89932"/>
                <a:gd name="connsiteX2" fmla="*/ 685919 w 685919"/>
                <a:gd name="connsiteY2" fmla="*/ 86757 h 89932"/>
                <a:gd name="connsiteX3" fmla="*/ 76200 w 685919"/>
                <a:gd name="connsiteY3" fmla="*/ 89932 h 89932"/>
                <a:gd name="connsiteX4" fmla="*/ 0 w 685919"/>
                <a:gd name="connsiteY4" fmla="*/ 0 h 89932"/>
                <a:gd name="connsiteX0" fmla="*/ 0 w 711898"/>
                <a:gd name="connsiteY0" fmla="*/ 0 h 92125"/>
                <a:gd name="connsiteX1" fmla="*/ 629348 w 711898"/>
                <a:gd name="connsiteY1" fmla="*/ 8543 h 92125"/>
                <a:gd name="connsiteX2" fmla="*/ 711898 w 711898"/>
                <a:gd name="connsiteY2" fmla="*/ 88950 h 92125"/>
                <a:gd name="connsiteX3" fmla="*/ 102179 w 711898"/>
                <a:gd name="connsiteY3" fmla="*/ 92125 h 92125"/>
                <a:gd name="connsiteX4" fmla="*/ 0 w 711898"/>
                <a:gd name="connsiteY4" fmla="*/ 0 h 92125"/>
                <a:gd name="connsiteX0" fmla="*/ 0 w 711898"/>
                <a:gd name="connsiteY0" fmla="*/ 9005 h 101130"/>
                <a:gd name="connsiteX1" fmla="*/ 629348 w 711898"/>
                <a:gd name="connsiteY1" fmla="*/ 0 h 101130"/>
                <a:gd name="connsiteX2" fmla="*/ 711898 w 711898"/>
                <a:gd name="connsiteY2" fmla="*/ 97955 h 101130"/>
                <a:gd name="connsiteX3" fmla="*/ 102179 w 711898"/>
                <a:gd name="connsiteY3" fmla="*/ 101130 h 101130"/>
                <a:gd name="connsiteX4" fmla="*/ 0 w 711898"/>
                <a:gd name="connsiteY4" fmla="*/ 9005 h 101130"/>
                <a:gd name="connsiteX0" fmla="*/ 0 w 711898"/>
                <a:gd name="connsiteY0" fmla="*/ 2424 h 94549"/>
                <a:gd name="connsiteX1" fmla="*/ 629348 w 711898"/>
                <a:gd name="connsiteY1" fmla="*/ 0 h 94549"/>
                <a:gd name="connsiteX2" fmla="*/ 711898 w 711898"/>
                <a:gd name="connsiteY2" fmla="*/ 91374 h 94549"/>
                <a:gd name="connsiteX3" fmla="*/ 102179 w 711898"/>
                <a:gd name="connsiteY3" fmla="*/ 94549 h 94549"/>
                <a:gd name="connsiteX4" fmla="*/ 0 w 711898"/>
                <a:gd name="connsiteY4" fmla="*/ 2424 h 94549"/>
                <a:gd name="connsiteX0" fmla="*/ 0 w 704970"/>
                <a:gd name="connsiteY0" fmla="*/ 4616 h 94549"/>
                <a:gd name="connsiteX1" fmla="*/ 622420 w 704970"/>
                <a:gd name="connsiteY1" fmla="*/ 0 h 94549"/>
                <a:gd name="connsiteX2" fmla="*/ 704970 w 704970"/>
                <a:gd name="connsiteY2" fmla="*/ 91374 h 94549"/>
                <a:gd name="connsiteX3" fmla="*/ 95251 w 704970"/>
                <a:gd name="connsiteY3" fmla="*/ 94549 h 94549"/>
                <a:gd name="connsiteX4" fmla="*/ 0 w 704970"/>
                <a:gd name="connsiteY4" fmla="*/ 4616 h 94549"/>
                <a:gd name="connsiteX0" fmla="*/ 0 w 699775"/>
                <a:gd name="connsiteY0" fmla="*/ 4616 h 94549"/>
                <a:gd name="connsiteX1" fmla="*/ 617225 w 699775"/>
                <a:gd name="connsiteY1" fmla="*/ 0 h 94549"/>
                <a:gd name="connsiteX2" fmla="*/ 699775 w 699775"/>
                <a:gd name="connsiteY2" fmla="*/ 91374 h 94549"/>
                <a:gd name="connsiteX3" fmla="*/ 90056 w 699775"/>
                <a:gd name="connsiteY3" fmla="*/ 94549 h 94549"/>
                <a:gd name="connsiteX4" fmla="*/ 0 w 699775"/>
                <a:gd name="connsiteY4" fmla="*/ 4616 h 94549"/>
                <a:gd name="connsiteX0" fmla="*/ 0 w 699775"/>
                <a:gd name="connsiteY0" fmla="*/ 6809 h 96742"/>
                <a:gd name="connsiteX1" fmla="*/ 610297 w 699775"/>
                <a:gd name="connsiteY1" fmla="*/ 0 h 96742"/>
                <a:gd name="connsiteX2" fmla="*/ 699775 w 699775"/>
                <a:gd name="connsiteY2" fmla="*/ 93567 h 96742"/>
                <a:gd name="connsiteX3" fmla="*/ 90056 w 699775"/>
                <a:gd name="connsiteY3" fmla="*/ 96742 h 96742"/>
                <a:gd name="connsiteX4" fmla="*/ 0 w 699775"/>
                <a:gd name="connsiteY4" fmla="*/ 6809 h 96742"/>
                <a:gd name="connsiteX0" fmla="*/ 0 w 704970"/>
                <a:gd name="connsiteY0" fmla="*/ 6809 h 96742"/>
                <a:gd name="connsiteX1" fmla="*/ 610297 w 704970"/>
                <a:gd name="connsiteY1" fmla="*/ 0 h 96742"/>
                <a:gd name="connsiteX2" fmla="*/ 704970 w 704970"/>
                <a:gd name="connsiteY2" fmla="*/ 93567 h 96742"/>
                <a:gd name="connsiteX3" fmla="*/ 90056 w 704970"/>
                <a:gd name="connsiteY3" fmla="*/ 96742 h 96742"/>
                <a:gd name="connsiteX4" fmla="*/ 0 w 704970"/>
                <a:gd name="connsiteY4" fmla="*/ 6809 h 96742"/>
                <a:gd name="connsiteX0" fmla="*/ 0 w 699774"/>
                <a:gd name="connsiteY0" fmla="*/ 6809 h 96742"/>
                <a:gd name="connsiteX1" fmla="*/ 610297 w 699774"/>
                <a:gd name="connsiteY1" fmla="*/ 0 h 96742"/>
                <a:gd name="connsiteX2" fmla="*/ 699774 w 699774"/>
                <a:gd name="connsiteY2" fmla="*/ 93567 h 96742"/>
                <a:gd name="connsiteX3" fmla="*/ 90056 w 699774"/>
                <a:gd name="connsiteY3" fmla="*/ 96742 h 96742"/>
                <a:gd name="connsiteX4" fmla="*/ 0 w 699774"/>
                <a:gd name="connsiteY4" fmla="*/ 6809 h 96742"/>
                <a:gd name="connsiteX0" fmla="*/ 0 w 708433"/>
                <a:gd name="connsiteY0" fmla="*/ 6809 h 96742"/>
                <a:gd name="connsiteX1" fmla="*/ 610297 w 708433"/>
                <a:gd name="connsiteY1" fmla="*/ 0 h 96742"/>
                <a:gd name="connsiteX2" fmla="*/ 708433 w 708433"/>
                <a:gd name="connsiteY2" fmla="*/ 93567 h 96742"/>
                <a:gd name="connsiteX3" fmla="*/ 90056 w 708433"/>
                <a:gd name="connsiteY3" fmla="*/ 96742 h 96742"/>
                <a:gd name="connsiteX4" fmla="*/ 0 w 708433"/>
                <a:gd name="connsiteY4" fmla="*/ 6809 h 96742"/>
                <a:gd name="connsiteX0" fmla="*/ 0 w 708433"/>
                <a:gd name="connsiteY0" fmla="*/ 6809 h 96742"/>
                <a:gd name="connsiteX1" fmla="*/ 605102 w 708433"/>
                <a:gd name="connsiteY1" fmla="*/ 0 h 96742"/>
                <a:gd name="connsiteX2" fmla="*/ 708433 w 708433"/>
                <a:gd name="connsiteY2" fmla="*/ 93567 h 96742"/>
                <a:gd name="connsiteX3" fmla="*/ 90056 w 708433"/>
                <a:gd name="connsiteY3" fmla="*/ 96742 h 96742"/>
                <a:gd name="connsiteX4" fmla="*/ 0 w 708433"/>
                <a:gd name="connsiteY4" fmla="*/ 6809 h 96742"/>
                <a:gd name="connsiteX0" fmla="*/ 0 w 727484"/>
                <a:gd name="connsiteY0" fmla="*/ 0 h 100900"/>
                <a:gd name="connsiteX1" fmla="*/ 624153 w 727484"/>
                <a:gd name="connsiteY1" fmla="*/ 4158 h 100900"/>
                <a:gd name="connsiteX2" fmla="*/ 727484 w 727484"/>
                <a:gd name="connsiteY2" fmla="*/ 97725 h 100900"/>
                <a:gd name="connsiteX3" fmla="*/ 109107 w 727484"/>
                <a:gd name="connsiteY3" fmla="*/ 100900 h 100900"/>
                <a:gd name="connsiteX4" fmla="*/ 0 w 727484"/>
                <a:gd name="connsiteY4" fmla="*/ 0 h 100900"/>
                <a:gd name="connsiteX0" fmla="*/ 0 w 718825"/>
                <a:gd name="connsiteY0" fmla="*/ 19970 h 96742"/>
                <a:gd name="connsiteX1" fmla="*/ 615494 w 718825"/>
                <a:gd name="connsiteY1" fmla="*/ 0 h 96742"/>
                <a:gd name="connsiteX2" fmla="*/ 718825 w 718825"/>
                <a:gd name="connsiteY2" fmla="*/ 93567 h 96742"/>
                <a:gd name="connsiteX3" fmla="*/ 100448 w 718825"/>
                <a:gd name="connsiteY3" fmla="*/ 96742 h 96742"/>
                <a:gd name="connsiteX4" fmla="*/ 0 w 718825"/>
                <a:gd name="connsiteY4" fmla="*/ 19970 h 96742"/>
                <a:gd name="connsiteX0" fmla="*/ 0 w 708433"/>
                <a:gd name="connsiteY0" fmla="*/ 0 h 100901"/>
                <a:gd name="connsiteX1" fmla="*/ 605102 w 708433"/>
                <a:gd name="connsiteY1" fmla="*/ 4159 h 100901"/>
                <a:gd name="connsiteX2" fmla="*/ 708433 w 708433"/>
                <a:gd name="connsiteY2" fmla="*/ 97726 h 100901"/>
                <a:gd name="connsiteX3" fmla="*/ 90056 w 708433"/>
                <a:gd name="connsiteY3" fmla="*/ 100901 h 100901"/>
                <a:gd name="connsiteX4" fmla="*/ 0 w 708433"/>
                <a:gd name="connsiteY4" fmla="*/ 0 h 100901"/>
                <a:gd name="connsiteX0" fmla="*/ 0 w 703237"/>
                <a:gd name="connsiteY0" fmla="*/ 0 h 100901"/>
                <a:gd name="connsiteX1" fmla="*/ 599906 w 703237"/>
                <a:gd name="connsiteY1" fmla="*/ 4159 h 100901"/>
                <a:gd name="connsiteX2" fmla="*/ 703237 w 703237"/>
                <a:gd name="connsiteY2" fmla="*/ 97726 h 100901"/>
                <a:gd name="connsiteX3" fmla="*/ 84860 w 703237"/>
                <a:gd name="connsiteY3" fmla="*/ 100901 h 100901"/>
                <a:gd name="connsiteX4" fmla="*/ 0 w 703237"/>
                <a:gd name="connsiteY4" fmla="*/ 0 h 100901"/>
                <a:gd name="connsiteX0" fmla="*/ 0 w 708433"/>
                <a:gd name="connsiteY0" fmla="*/ 0 h 105288"/>
                <a:gd name="connsiteX1" fmla="*/ 605102 w 708433"/>
                <a:gd name="connsiteY1" fmla="*/ 8546 h 105288"/>
                <a:gd name="connsiteX2" fmla="*/ 708433 w 708433"/>
                <a:gd name="connsiteY2" fmla="*/ 102113 h 105288"/>
                <a:gd name="connsiteX3" fmla="*/ 90056 w 708433"/>
                <a:gd name="connsiteY3" fmla="*/ 105288 h 105288"/>
                <a:gd name="connsiteX4" fmla="*/ 0 w 708433"/>
                <a:gd name="connsiteY4" fmla="*/ 0 h 105288"/>
                <a:gd name="connsiteX0" fmla="*/ 0 w 708433"/>
                <a:gd name="connsiteY0" fmla="*/ 6809 h 112097"/>
                <a:gd name="connsiteX1" fmla="*/ 601638 w 708433"/>
                <a:gd name="connsiteY1" fmla="*/ 0 h 112097"/>
                <a:gd name="connsiteX2" fmla="*/ 708433 w 708433"/>
                <a:gd name="connsiteY2" fmla="*/ 108922 h 112097"/>
                <a:gd name="connsiteX3" fmla="*/ 90056 w 708433"/>
                <a:gd name="connsiteY3" fmla="*/ 112097 h 112097"/>
                <a:gd name="connsiteX4" fmla="*/ 0 w 708433"/>
                <a:gd name="connsiteY4" fmla="*/ 6809 h 112097"/>
                <a:gd name="connsiteX0" fmla="*/ 0 w 698041"/>
                <a:gd name="connsiteY0" fmla="*/ 6809 h 112097"/>
                <a:gd name="connsiteX1" fmla="*/ 601638 w 698041"/>
                <a:gd name="connsiteY1" fmla="*/ 0 h 112097"/>
                <a:gd name="connsiteX2" fmla="*/ 698041 w 698041"/>
                <a:gd name="connsiteY2" fmla="*/ 102341 h 112097"/>
                <a:gd name="connsiteX3" fmla="*/ 90056 w 698041"/>
                <a:gd name="connsiteY3" fmla="*/ 112097 h 112097"/>
                <a:gd name="connsiteX4" fmla="*/ 0 w 698041"/>
                <a:gd name="connsiteY4" fmla="*/ 6809 h 112097"/>
                <a:gd name="connsiteX0" fmla="*/ 0 w 704969"/>
                <a:gd name="connsiteY0" fmla="*/ 6809 h 112097"/>
                <a:gd name="connsiteX1" fmla="*/ 601638 w 704969"/>
                <a:gd name="connsiteY1" fmla="*/ 0 h 112097"/>
                <a:gd name="connsiteX2" fmla="*/ 704969 w 704969"/>
                <a:gd name="connsiteY2" fmla="*/ 102341 h 112097"/>
                <a:gd name="connsiteX3" fmla="*/ 90056 w 704969"/>
                <a:gd name="connsiteY3" fmla="*/ 112097 h 112097"/>
                <a:gd name="connsiteX4" fmla="*/ 0 w 704969"/>
                <a:gd name="connsiteY4" fmla="*/ 6809 h 11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69" h="112097">
                  <a:moveTo>
                    <a:pt x="0" y="6809"/>
                  </a:moveTo>
                  <a:lnTo>
                    <a:pt x="601638" y="0"/>
                  </a:lnTo>
                  <a:lnTo>
                    <a:pt x="704969" y="102341"/>
                  </a:lnTo>
                  <a:lnTo>
                    <a:pt x="90056" y="112097"/>
                  </a:lnTo>
                  <a:lnTo>
                    <a:pt x="0" y="6809"/>
                  </a:lnTo>
                  <a:close/>
                </a:path>
              </a:pathLst>
            </a:custGeom>
            <a:pattFill prst="narHorz">
              <a:fgClr>
                <a:schemeClr val="tx1"/>
              </a:fgClr>
              <a:bgClr>
                <a:schemeClr val="bg1"/>
              </a:bgClr>
            </a:pattFill>
            <a:ln w="12700">
              <a:solidFill>
                <a:schemeClr val="tx1">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ysClr val="windowText" lastClr="000000"/>
                </a:solidFill>
              </a:endParaRPr>
            </a:p>
          </p:txBody>
        </p:sp>
        <p:cxnSp>
          <p:nvCxnSpPr>
            <p:cNvPr id="34" name="Straight Arrow Connector 33">
              <a:extLst>
                <a:ext uri="{FF2B5EF4-FFF2-40B4-BE49-F238E27FC236}">
                  <a16:creationId xmlns:a16="http://schemas.microsoft.com/office/drawing/2014/main" id="{A8514F7C-B078-4736-E9D3-DC3095FE46BC}"/>
                </a:ext>
              </a:extLst>
            </p:cNvPr>
            <p:cNvCxnSpPr>
              <a:endCxn id="30" idx="3"/>
            </p:cNvCxnSpPr>
            <p:nvPr/>
          </p:nvCxnSpPr>
          <p:spPr>
            <a:xfrm>
              <a:off x="7438239" y="3707536"/>
              <a:ext cx="56110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7D1C8D0C-BBAC-52C1-BB9A-FFEB8D0B4AB5}"/>
                </a:ext>
              </a:extLst>
            </p:cNvPr>
            <p:cNvCxnSpPr>
              <a:cxnSpLocks/>
            </p:cNvCxnSpPr>
            <p:nvPr/>
          </p:nvCxnSpPr>
          <p:spPr>
            <a:xfrm>
              <a:off x="7371080" y="2755036"/>
              <a:ext cx="0" cy="88741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A27FB157-4CE4-B269-F93E-EF5F6467ADA1}"/>
                </a:ext>
              </a:extLst>
            </p:cNvPr>
            <p:cNvSpPr txBox="1"/>
            <p:nvPr/>
          </p:nvSpPr>
          <p:spPr>
            <a:xfrm rot="16200000">
              <a:off x="6859851" y="3062621"/>
              <a:ext cx="763528" cy="246221"/>
            </a:xfrm>
            <a:prstGeom prst="rect">
              <a:avLst/>
            </a:prstGeom>
            <a:noFill/>
          </p:spPr>
          <p:txBody>
            <a:bodyPr wrap="square" rtlCol="0">
              <a:spAutoFit/>
            </a:bodyPr>
            <a:lstStyle/>
            <a:p>
              <a:pPr algn="ctr"/>
              <a:r>
                <a:rPr lang="en-US" sz="1000" dirty="0"/>
                <a:t>250 mm</a:t>
              </a:r>
              <a:endParaRPr lang="en-CH" sz="1000" dirty="0"/>
            </a:p>
          </p:txBody>
        </p:sp>
        <p:sp>
          <p:nvSpPr>
            <p:cNvPr id="39" name="TextBox 38">
              <a:extLst>
                <a:ext uri="{FF2B5EF4-FFF2-40B4-BE49-F238E27FC236}">
                  <a16:creationId xmlns:a16="http://schemas.microsoft.com/office/drawing/2014/main" id="{5BCC749B-D11E-5B42-6672-CE75E7B861E3}"/>
                </a:ext>
              </a:extLst>
            </p:cNvPr>
            <p:cNvSpPr txBox="1"/>
            <p:nvPr/>
          </p:nvSpPr>
          <p:spPr>
            <a:xfrm>
              <a:off x="7364726" y="3722843"/>
              <a:ext cx="763528" cy="246221"/>
            </a:xfrm>
            <a:prstGeom prst="rect">
              <a:avLst/>
            </a:prstGeom>
            <a:noFill/>
          </p:spPr>
          <p:txBody>
            <a:bodyPr wrap="square" rtlCol="0">
              <a:spAutoFit/>
            </a:bodyPr>
            <a:lstStyle/>
            <a:p>
              <a:pPr algn="ctr"/>
              <a:r>
                <a:rPr lang="en-US" sz="1000" dirty="0"/>
                <a:t>90 mm</a:t>
              </a:r>
              <a:endParaRPr lang="en-CH" sz="1000" dirty="0"/>
            </a:p>
          </p:txBody>
        </p:sp>
      </p:grpSp>
      <p:sp>
        <p:nvSpPr>
          <p:cNvPr id="41" name="TextBox 40">
            <a:extLst>
              <a:ext uri="{FF2B5EF4-FFF2-40B4-BE49-F238E27FC236}">
                <a16:creationId xmlns:a16="http://schemas.microsoft.com/office/drawing/2014/main" id="{62438E6E-5217-8814-FF99-5F755BC30882}"/>
              </a:ext>
            </a:extLst>
          </p:cNvPr>
          <p:cNvSpPr txBox="1"/>
          <p:nvPr/>
        </p:nvSpPr>
        <p:spPr>
          <a:xfrm>
            <a:off x="1045579" y="6501843"/>
            <a:ext cx="11053287" cy="400110"/>
          </a:xfrm>
          <a:prstGeom prst="rect">
            <a:avLst/>
          </a:prstGeom>
          <a:noFill/>
        </p:spPr>
        <p:txBody>
          <a:bodyPr wrap="square">
            <a:spAutoFit/>
          </a:bodyPr>
          <a:lstStyle/>
          <a:p>
            <a:r>
              <a:rPr lang="en-US" sz="1000" dirty="0"/>
              <a:t>11.EN ISO 11925-2</a:t>
            </a:r>
          </a:p>
          <a:p>
            <a:r>
              <a:rPr lang="en-US" sz="1000" dirty="0"/>
              <a:t>12.</a:t>
            </a:r>
            <a:r>
              <a:rPr lang="en-US" sz="1000" dirty="0">
                <a:effectLst/>
              </a:rPr>
              <a:t>“ISO 11925-2 Single-Flame Source Test | Ignitability Apparatus,” </a:t>
            </a:r>
            <a:r>
              <a:rPr lang="en-US" sz="1000" dirty="0" err="1">
                <a:effectLst/>
              </a:rPr>
              <a:t>Motis</a:t>
            </a:r>
            <a:r>
              <a:rPr lang="en-US" sz="1000" dirty="0">
                <a:effectLst/>
              </a:rPr>
              <a:t> Fire Testing Instrumentation.  </a:t>
            </a:r>
            <a:r>
              <a:rPr lang="en-US" sz="1000" dirty="0"/>
              <a:t>https://www.motistech.com/instrumentation/single-flame-source-test-ignitability-apparatus</a:t>
            </a:r>
            <a:endParaRPr lang="en-US" sz="1000" dirty="0">
              <a:effectLst/>
            </a:endParaRPr>
          </a:p>
        </p:txBody>
      </p:sp>
      <p:pic>
        <p:nvPicPr>
          <p:cNvPr id="44" name="Picture 43">
            <a:extLst>
              <a:ext uri="{FF2B5EF4-FFF2-40B4-BE49-F238E27FC236}">
                <a16:creationId xmlns:a16="http://schemas.microsoft.com/office/drawing/2014/main" id="{89BF82AC-6868-0AA4-25DA-BF3D8259694B}"/>
              </a:ext>
            </a:extLst>
          </p:cNvPr>
          <p:cNvPicPr>
            <a:picLocks noChangeAspect="1"/>
          </p:cNvPicPr>
          <p:nvPr/>
        </p:nvPicPr>
        <p:blipFill>
          <a:blip r:embed="rId2"/>
          <a:stretch>
            <a:fillRect/>
          </a:stretch>
        </p:blipFill>
        <p:spPr>
          <a:xfrm>
            <a:off x="2509977" y="2084917"/>
            <a:ext cx="2871315" cy="2871315"/>
          </a:xfrm>
          <a:prstGeom prst="rect">
            <a:avLst/>
          </a:prstGeom>
        </p:spPr>
      </p:pic>
      <p:sp>
        <p:nvSpPr>
          <p:cNvPr id="8" name="TextBox 7">
            <a:extLst>
              <a:ext uri="{FF2B5EF4-FFF2-40B4-BE49-F238E27FC236}">
                <a16:creationId xmlns:a16="http://schemas.microsoft.com/office/drawing/2014/main" id="{6F8AC687-031A-4789-5B25-7170C0543225}"/>
              </a:ext>
            </a:extLst>
          </p:cNvPr>
          <p:cNvSpPr txBox="1"/>
          <p:nvPr/>
        </p:nvSpPr>
        <p:spPr>
          <a:xfrm>
            <a:off x="3923544" y="4656629"/>
            <a:ext cx="599091" cy="338554"/>
          </a:xfrm>
          <a:prstGeom prst="rect">
            <a:avLst/>
          </a:prstGeom>
          <a:noFill/>
        </p:spPr>
        <p:txBody>
          <a:bodyPr wrap="square" rtlCol="0">
            <a:spAutoFit/>
          </a:bodyPr>
          <a:lstStyle/>
          <a:p>
            <a:r>
              <a:rPr lang="en-US" sz="1600" dirty="0"/>
              <a:t>[12]</a:t>
            </a:r>
            <a:endParaRPr lang="en-CH" sz="1600" dirty="0"/>
          </a:p>
        </p:txBody>
      </p:sp>
    </p:spTree>
    <p:extLst>
      <p:ext uri="{BB962C8B-B14F-4D97-AF65-F5344CB8AC3E}">
        <p14:creationId xmlns:p14="http://schemas.microsoft.com/office/powerpoint/2010/main" val="36062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88256-EBC6-353E-6F06-0C0EF80F0E50}"/>
              </a:ext>
            </a:extLst>
          </p:cNvPr>
          <p:cNvSpPr>
            <a:spLocks noGrp="1"/>
          </p:cNvSpPr>
          <p:nvPr>
            <p:ph idx="1"/>
          </p:nvPr>
        </p:nvSpPr>
        <p:spPr>
          <a:xfrm>
            <a:off x="1206500" y="5638978"/>
            <a:ext cx="10301817" cy="370798"/>
          </a:xfrm>
        </p:spPr>
        <p:txBody>
          <a:bodyPr>
            <a:normAutofit/>
          </a:bodyPr>
          <a:lstStyle/>
          <a:p>
            <a:r>
              <a:rPr lang="en-US" dirty="0"/>
              <a:t>Made for preliminary test only! Do not replace standardization facilities or apparatus.</a:t>
            </a:r>
          </a:p>
        </p:txBody>
      </p:sp>
      <p:sp>
        <p:nvSpPr>
          <p:cNvPr id="3" name="Title 2">
            <a:extLst>
              <a:ext uri="{FF2B5EF4-FFF2-40B4-BE49-F238E27FC236}">
                <a16:creationId xmlns:a16="http://schemas.microsoft.com/office/drawing/2014/main" id="{1F914243-C214-CA11-0774-A440FE1CD8F0}"/>
              </a:ext>
            </a:extLst>
          </p:cNvPr>
          <p:cNvSpPr>
            <a:spLocks noGrp="1"/>
          </p:cNvSpPr>
          <p:nvPr>
            <p:ph type="title"/>
          </p:nvPr>
        </p:nvSpPr>
        <p:spPr/>
        <p:txBody>
          <a:bodyPr/>
          <a:lstStyle/>
          <a:p>
            <a:r>
              <a:rPr lang="en-US" dirty="0"/>
              <a:t>In-house instrument development</a:t>
            </a:r>
            <a:endParaRPr lang="en-CH" dirty="0"/>
          </a:p>
        </p:txBody>
      </p:sp>
      <p:sp>
        <p:nvSpPr>
          <p:cNvPr id="4" name="Date Placeholder 3">
            <a:extLst>
              <a:ext uri="{FF2B5EF4-FFF2-40B4-BE49-F238E27FC236}">
                <a16:creationId xmlns:a16="http://schemas.microsoft.com/office/drawing/2014/main" id="{9705B102-B54C-35E2-DE46-586EEA333664}"/>
              </a:ext>
            </a:extLst>
          </p:cNvPr>
          <p:cNvSpPr>
            <a:spLocks noGrp="1"/>
          </p:cNvSpPr>
          <p:nvPr>
            <p:ph type="dt" sz="half" idx="10"/>
          </p:nvPr>
        </p:nvSpPr>
        <p:spPr/>
        <p:txBody>
          <a:bodyPr/>
          <a:lstStyle/>
          <a:p>
            <a:r>
              <a:rPr lang="fr-CH" dirty="0"/>
              <a:t>SOPHIA Workshop</a:t>
            </a:r>
            <a:endParaRPr lang="fr-FR" dirty="0"/>
          </a:p>
        </p:txBody>
      </p:sp>
      <p:sp>
        <p:nvSpPr>
          <p:cNvPr id="5" name="Footer Placeholder 4">
            <a:extLst>
              <a:ext uri="{FF2B5EF4-FFF2-40B4-BE49-F238E27FC236}">
                <a16:creationId xmlns:a16="http://schemas.microsoft.com/office/drawing/2014/main" id="{D1B41C6D-7AE1-0207-8090-76D8BF05B7DD}"/>
              </a:ext>
            </a:extLst>
          </p:cNvPr>
          <p:cNvSpPr>
            <a:spLocks noGrp="1"/>
          </p:cNvSpPr>
          <p:nvPr>
            <p:ph type="ftr" sz="quarter" idx="11"/>
          </p:nvPr>
        </p:nvSpPr>
        <p:spPr/>
        <p:txBody>
          <a:bodyPr/>
          <a:lstStyle/>
          <a:p>
            <a:r>
              <a:rPr lang="fr-FR"/>
              <a:t>Florian Ollagnon </a:t>
            </a:r>
            <a:endParaRPr lang="fr-FR" dirty="0"/>
          </a:p>
        </p:txBody>
      </p:sp>
      <p:sp>
        <p:nvSpPr>
          <p:cNvPr id="6" name="Slide Number Placeholder 5">
            <a:extLst>
              <a:ext uri="{FF2B5EF4-FFF2-40B4-BE49-F238E27FC236}">
                <a16:creationId xmlns:a16="http://schemas.microsoft.com/office/drawing/2014/main" id="{0A6AE82C-C98A-4BF3-822A-B5DCA1DEF40F}"/>
              </a:ext>
            </a:extLst>
          </p:cNvPr>
          <p:cNvSpPr>
            <a:spLocks noGrp="1"/>
          </p:cNvSpPr>
          <p:nvPr>
            <p:ph type="sldNum" sz="quarter" idx="12"/>
          </p:nvPr>
        </p:nvSpPr>
        <p:spPr/>
        <p:txBody>
          <a:bodyPr/>
          <a:lstStyle/>
          <a:p>
            <a:fld id="{E1E1CD7C-2161-7D43-862E-CE4C333CD873}" type="slidenum">
              <a:rPr lang="fr-FR" smtClean="0"/>
              <a:pPr/>
              <a:t>9</a:t>
            </a:fld>
            <a:endParaRPr lang="fr-FR" dirty="0"/>
          </a:p>
        </p:txBody>
      </p:sp>
      <p:pic>
        <p:nvPicPr>
          <p:cNvPr id="9" name="Content Placeholder 10" descr="A picture containing sink, indoor, countertop, kitchen appliance&#10;&#10;Description automatically generated">
            <a:extLst>
              <a:ext uri="{FF2B5EF4-FFF2-40B4-BE49-F238E27FC236}">
                <a16:creationId xmlns:a16="http://schemas.microsoft.com/office/drawing/2014/main" id="{04609ED3-3A60-99BA-62D9-732E6D768C0B}"/>
              </a:ext>
            </a:extLst>
          </p:cNvPr>
          <p:cNvPicPr>
            <a:picLocks noChangeAspect="1"/>
          </p:cNvPicPr>
          <p:nvPr/>
        </p:nvPicPr>
        <p:blipFill rotWithShape="1">
          <a:blip r:embed="rId2">
            <a:extLst>
              <a:ext uri="{28A0092B-C50C-407E-A947-70E740481C1C}">
                <a14:useLocalDpi xmlns:a14="http://schemas.microsoft.com/office/drawing/2010/main" val="0"/>
              </a:ext>
            </a:extLst>
          </a:blip>
          <a:srcRect b="10727"/>
          <a:stretch/>
        </p:blipFill>
        <p:spPr>
          <a:xfrm>
            <a:off x="1041012" y="1229148"/>
            <a:ext cx="2630141" cy="3130696"/>
          </a:xfrm>
          <a:prstGeom prst="rect">
            <a:avLst/>
          </a:prstGeom>
        </p:spPr>
      </p:pic>
      <p:pic>
        <p:nvPicPr>
          <p:cNvPr id="10" name="Picture 9" descr="A picture containing machine, indoor, engineering, steel&#10;&#10;Description automatically generated">
            <a:extLst>
              <a:ext uri="{FF2B5EF4-FFF2-40B4-BE49-F238E27FC236}">
                <a16:creationId xmlns:a16="http://schemas.microsoft.com/office/drawing/2014/main" id="{89303C12-5F45-D17F-B4C4-55D1DF3AA684}"/>
              </a:ext>
            </a:extLst>
          </p:cNvPr>
          <p:cNvPicPr>
            <a:picLocks noChangeAspect="1"/>
          </p:cNvPicPr>
          <p:nvPr/>
        </p:nvPicPr>
        <p:blipFill rotWithShape="1">
          <a:blip r:embed="rId3">
            <a:extLst>
              <a:ext uri="{28A0092B-C50C-407E-A947-70E740481C1C}">
                <a14:useLocalDpi xmlns:a14="http://schemas.microsoft.com/office/drawing/2010/main" val="0"/>
              </a:ext>
            </a:extLst>
          </a:blip>
          <a:srcRect t="2991" b="7735"/>
          <a:stretch/>
        </p:blipFill>
        <p:spPr>
          <a:xfrm>
            <a:off x="4169421" y="1229148"/>
            <a:ext cx="2630141" cy="3130694"/>
          </a:xfrm>
          <a:prstGeom prst="rect">
            <a:avLst/>
          </a:prstGeom>
        </p:spPr>
      </p:pic>
      <p:grpSp>
        <p:nvGrpSpPr>
          <p:cNvPr id="22" name="Group 21">
            <a:extLst>
              <a:ext uri="{FF2B5EF4-FFF2-40B4-BE49-F238E27FC236}">
                <a16:creationId xmlns:a16="http://schemas.microsoft.com/office/drawing/2014/main" id="{605C01D5-079D-DC81-CAB4-B520C35B100D}"/>
              </a:ext>
            </a:extLst>
          </p:cNvPr>
          <p:cNvGrpSpPr/>
          <p:nvPr/>
        </p:nvGrpSpPr>
        <p:grpSpPr>
          <a:xfrm>
            <a:off x="7028677" y="1212541"/>
            <a:ext cx="2846751" cy="2018768"/>
            <a:chOff x="8661566" y="1605047"/>
            <a:chExt cx="2846751" cy="2018768"/>
          </a:xfrm>
        </p:grpSpPr>
        <p:sp>
          <p:nvSpPr>
            <p:cNvPr id="11" name="TextBox 10">
              <a:extLst>
                <a:ext uri="{FF2B5EF4-FFF2-40B4-BE49-F238E27FC236}">
                  <a16:creationId xmlns:a16="http://schemas.microsoft.com/office/drawing/2014/main" id="{46B36C9C-D154-FA11-6B77-3F1D371AF461}"/>
                </a:ext>
              </a:extLst>
            </p:cNvPr>
            <p:cNvSpPr txBox="1"/>
            <p:nvPr/>
          </p:nvSpPr>
          <p:spPr>
            <a:xfrm>
              <a:off x="9083512" y="1605047"/>
              <a:ext cx="2424805" cy="1985672"/>
            </a:xfrm>
            <a:prstGeom prst="rect">
              <a:avLst/>
            </a:prstGeom>
            <a:noFill/>
          </p:spPr>
          <p:txBody>
            <a:bodyPr wrap="square" rtlCol="0">
              <a:spAutoFit/>
            </a:bodyPr>
            <a:lstStyle/>
            <a:p>
              <a:pPr>
                <a:lnSpc>
                  <a:spcPct val="200000"/>
                </a:lnSpc>
              </a:pPr>
              <a:r>
                <a:rPr lang="en-US" sz="1600" dirty="0"/>
                <a:t>Flame angle of 45°</a:t>
              </a:r>
            </a:p>
            <a:p>
              <a:pPr>
                <a:lnSpc>
                  <a:spcPct val="200000"/>
                </a:lnSpc>
              </a:pPr>
              <a:r>
                <a:rPr lang="en-US" sz="1600" dirty="0"/>
                <a:t>Timer</a:t>
              </a:r>
            </a:p>
            <a:p>
              <a:pPr>
                <a:lnSpc>
                  <a:spcPct val="200000"/>
                </a:lnSpc>
              </a:pPr>
              <a:r>
                <a:rPr lang="en-US" sz="1600" dirty="0"/>
                <a:t>Observation of ignition</a:t>
              </a:r>
            </a:p>
            <a:p>
              <a:pPr>
                <a:lnSpc>
                  <a:spcPct val="200000"/>
                </a:lnSpc>
              </a:pPr>
              <a:r>
                <a:rPr lang="en-US" sz="1600" dirty="0"/>
                <a:t>2 cm flame</a:t>
              </a:r>
            </a:p>
          </p:txBody>
        </p:sp>
        <p:pic>
          <p:nvPicPr>
            <p:cNvPr id="15" name="Graphic 14" descr="Checkmark with solid fill">
              <a:extLst>
                <a:ext uri="{FF2B5EF4-FFF2-40B4-BE49-F238E27FC236}">
                  <a16:creationId xmlns:a16="http://schemas.microsoft.com/office/drawing/2014/main" id="{8638481C-3DC5-71A7-B171-E35CF2624A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61567" y="1711304"/>
              <a:ext cx="373613" cy="373613"/>
            </a:xfrm>
            <a:prstGeom prst="rect">
              <a:avLst/>
            </a:prstGeom>
          </p:spPr>
        </p:pic>
        <p:pic>
          <p:nvPicPr>
            <p:cNvPr id="16" name="Graphic 15" descr="Checkmark with solid fill">
              <a:extLst>
                <a:ext uri="{FF2B5EF4-FFF2-40B4-BE49-F238E27FC236}">
                  <a16:creationId xmlns:a16="http://schemas.microsoft.com/office/drawing/2014/main" id="{FA43AFF0-6087-EAD9-A1D1-2CAC5EB85C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61566" y="2224270"/>
              <a:ext cx="373613" cy="373613"/>
            </a:xfrm>
            <a:prstGeom prst="rect">
              <a:avLst/>
            </a:prstGeom>
          </p:spPr>
        </p:pic>
        <p:pic>
          <p:nvPicPr>
            <p:cNvPr id="17" name="Graphic 16" descr="Checkmark with solid fill">
              <a:extLst>
                <a:ext uri="{FF2B5EF4-FFF2-40B4-BE49-F238E27FC236}">
                  <a16:creationId xmlns:a16="http://schemas.microsoft.com/office/drawing/2014/main" id="{C010FC84-86E6-7618-6D32-A6E2AD422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61807" y="2737236"/>
              <a:ext cx="373613" cy="373613"/>
            </a:xfrm>
            <a:prstGeom prst="rect">
              <a:avLst/>
            </a:prstGeom>
          </p:spPr>
        </p:pic>
        <p:pic>
          <p:nvPicPr>
            <p:cNvPr id="18" name="Graphic 17" descr="Checkmark with solid fill">
              <a:extLst>
                <a:ext uri="{FF2B5EF4-FFF2-40B4-BE49-F238E27FC236}">
                  <a16:creationId xmlns:a16="http://schemas.microsoft.com/office/drawing/2014/main" id="{A0186B91-889C-7914-8C60-990D685031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61807" y="3250202"/>
              <a:ext cx="373613" cy="373613"/>
            </a:xfrm>
            <a:prstGeom prst="rect">
              <a:avLst/>
            </a:prstGeom>
          </p:spPr>
        </p:pic>
      </p:grpSp>
      <p:grpSp>
        <p:nvGrpSpPr>
          <p:cNvPr id="21" name="Group 20">
            <a:extLst>
              <a:ext uri="{FF2B5EF4-FFF2-40B4-BE49-F238E27FC236}">
                <a16:creationId xmlns:a16="http://schemas.microsoft.com/office/drawing/2014/main" id="{70946B85-600D-1E10-D3CB-2154CDC8D3B6}"/>
              </a:ext>
            </a:extLst>
          </p:cNvPr>
          <p:cNvGrpSpPr/>
          <p:nvPr/>
        </p:nvGrpSpPr>
        <p:grpSpPr>
          <a:xfrm>
            <a:off x="6972320" y="3192484"/>
            <a:ext cx="2903108" cy="1354217"/>
            <a:chOff x="8605209" y="3584990"/>
            <a:chExt cx="2903108" cy="1354217"/>
          </a:xfrm>
        </p:grpSpPr>
        <p:sp>
          <p:nvSpPr>
            <p:cNvPr id="14" name="TextBox 13">
              <a:extLst>
                <a:ext uri="{FF2B5EF4-FFF2-40B4-BE49-F238E27FC236}">
                  <a16:creationId xmlns:a16="http://schemas.microsoft.com/office/drawing/2014/main" id="{6F026A1C-F8BE-E758-044D-D999B9FA27D3}"/>
                </a:ext>
              </a:extLst>
            </p:cNvPr>
            <p:cNvSpPr txBox="1"/>
            <p:nvPr/>
          </p:nvSpPr>
          <p:spPr>
            <a:xfrm>
              <a:off x="9083512" y="3584990"/>
              <a:ext cx="2424805" cy="1354217"/>
            </a:xfrm>
            <a:prstGeom prst="rect">
              <a:avLst/>
            </a:prstGeom>
            <a:noFill/>
          </p:spPr>
          <p:txBody>
            <a:bodyPr wrap="square" rtlCol="0">
              <a:spAutoFit/>
            </a:bodyPr>
            <a:lstStyle/>
            <a:p>
              <a:pPr>
                <a:lnSpc>
                  <a:spcPct val="200000"/>
                </a:lnSpc>
              </a:pPr>
              <a:r>
                <a:rPr lang="en-US" sz="1600" dirty="0"/>
                <a:t>Gas pressure 0.1-0.5bar</a:t>
              </a:r>
            </a:p>
            <a:p>
              <a:pPr>
                <a:lnSpc>
                  <a:spcPct val="200000"/>
                </a:lnSpc>
              </a:pPr>
              <a:r>
                <a:rPr lang="en-US" sz="1600" dirty="0"/>
                <a:t>Propane 95% purity</a:t>
              </a:r>
              <a:endParaRPr lang="en-CH" sz="1600" dirty="0"/>
            </a:p>
            <a:p>
              <a:endParaRPr lang="en-CH" sz="1600" dirty="0"/>
            </a:p>
          </p:txBody>
        </p:sp>
        <p:sp>
          <p:nvSpPr>
            <p:cNvPr id="19" name="Multiplication Sign 18">
              <a:extLst>
                <a:ext uri="{FF2B5EF4-FFF2-40B4-BE49-F238E27FC236}">
                  <a16:creationId xmlns:a16="http://schemas.microsoft.com/office/drawing/2014/main" id="{30ABB69E-6942-2CDB-8645-7AB03E482F90}"/>
                </a:ext>
              </a:extLst>
            </p:cNvPr>
            <p:cNvSpPr/>
            <p:nvPr/>
          </p:nvSpPr>
          <p:spPr>
            <a:xfrm>
              <a:off x="8605209" y="3705518"/>
              <a:ext cx="480978" cy="460675"/>
            </a:xfrm>
            <a:prstGeom prst="mathMultiply">
              <a:avLst>
                <a:gd name="adj1" fmla="val 81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F4F74554-7C34-BDDF-0001-2D58C0CF6605}"/>
                </a:ext>
              </a:extLst>
            </p:cNvPr>
            <p:cNvSpPr/>
            <p:nvPr/>
          </p:nvSpPr>
          <p:spPr>
            <a:xfrm>
              <a:off x="8605209" y="4209507"/>
              <a:ext cx="480978" cy="460675"/>
            </a:xfrm>
            <a:prstGeom prst="mathMultiply">
              <a:avLst>
                <a:gd name="adj1" fmla="val 81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Graphic 23" descr="Stopwatch 75% with solid fill">
            <a:extLst>
              <a:ext uri="{FF2B5EF4-FFF2-40B4-BE49-F238E27FC236}">
                <a16:creationId xmlns:a16="http://schemas.microsoft.com/office/drawing/2014/main" id="{2EA177E3-E2BF-AD60-7E57-FD680BE79E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84426" y="5903645"/>
            <a:ext cx="636009" cy="636009"/>
          </a:xfrm>
          <a:prstGeom prst="rect">
            <a:avLst/>
          </a:prstGeom>
        </p:spPr>
      </p:pic>
      <p:pic>
        <p:nvPicPr>
          <p:cNvPr id="26" name="Graphic 25" descr="Money with solid fill">
            <a:extLst>
              <a:ext uri="{FF2B5EF4-FFF2-40B4-BE49-F238E27FC236}">
                <a16:creationId xmlns:a16="http://schemas.microsoft.com/office/drawing/2014/main" id="{66E956E3-F010-82FC-E09F-98F3AF68D6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84926" y="5903644"/>
            <a:ext cx="636009" cy="636009"/>
          </a:xfrm>
          <a:prstGeom prst="rect">
            <a:avLst/>
          </a:prstGeom>
        </p:spPr>
      </p:pic>
      <p:pic>
        <p:nvPicPr>
          <p:cNvPr id="8" name="Picture 7" descr="A light on a wall&#10;&#10;Description automatically generated with medium confidence">
            <a:extLst>
              <a:ext uri="{FF2B5EF4-FFF2-40B4-BE49-F238E27FC236}">
                <a16:creationId xmlns:a16="http://schemas.microsoft.com/office/drawing/2014/main" id="{9EBACD03-F3F5-1EC1-FCE3-2650C878D187}"/>
              </a:ext>
            </a:extLst>
          </p:cNvPr>
          <p:cNvPicPr>
            <a:picLocks noChangeAspect="1"/>
          </p:cNvPicPr>
          <p:nvPr/>
        </p:nvPicPr>
        <p:blipFill rotWithShape="1">
          <a:blip r:embed="rId10">
            <a:extLst>
              <a:ext uri="{28A0092B-C50C-407E-A947-70E740481C1C}">
                <a14:useLocalDpi xmlns:a14="http://schemas.microsoft.com/office/drawing/2010/main" val="0"/>
              </a:ext>
            </a:extLst>
          </a:blip>
          <a:srcRect l="70426" t="41698" r="228" b="14142"/>
          <a:stretch/>
        </p:blipFill>
        <p:spPr>
          <a:xfrm rot="5400000">
            <a:off x="9983777" y="3022162"/>
            <a:ext cx="1651306" cy="1397773"/>
          </a:xfrm>
          <a:prstGeom prst="rect">
            <a:avLst/>
          </a:prstGeom>
        </p:spPr>
      </p:pic>
      <p:pic>
        <p:nvPicPr>
          <p:cNvPr id="13" name="Picture 12" descr="A machine with a digital scale&#10;&#10;Description automatically generated with medium confidence">
            <a:extLst>
              <a:ext uri="{FF2B5EF4-FFF2-40B4-BE49-F238E27FC236}">
                <a16:creationId xmlns:a16="http://schemas.microsoft.com/office/drawing/2014/main" id="{F72DEB7F-E464-76D1-B3D5-9FC5A4066174}"/>
              </a:ext>
            </a:extLst>
          </p:cNvPr>
          <p:cNvPicPr>
            <a:picLocks noChangeAspect="1"/>
          </p:cNvPicPr>
          <p:nvPr/>
        </p:nvPicPr>
        <p:blipFill rotWithShape="1">
          <a:blip r:embed="rId11">
            <a:extLst>
              <a:ext uri="{28A0092B-C50C-407E-A947-70E740481C1C}">
                <a14:useLocalDpi xmlns:a14="http://schemas.microsoft.com/office/drawing/2010/main" val="0"/>
              </a:ext>
            </a:extLst>
          </a:blip>
          <a:srcRect l="69637" t="39890" r="16716" b="51042"/>
          <a:stretch/>
        </p:blipFill>
        <p:spPr>
          <a:xfrm>
            <a:off x="10110545" y="866758"/>
            <a:ext cx="1397772" cy="1651305"/>
          </a:xfrm>
          <a:prstGeom prst="rect">
            <a:avLst/>
          </a:prstGeom>
        </p:spPr>
      </p:pic>
      <p:sp>
        <p:nvSpPr>
          <p:cNvPr id="23" name="TextBox 22">
            <a:extLst>
              <a:ext uri="{FF2B5EF4-FFF2-40B4-BE49-F238E27FC236}">
                <a16:creationId xmlns:a16="http://schemas.microsoft.com/office/drawing/2014/main" id="{A6850034-0307-3308-97FA-5A95AA32FCE3}"/>
              </a:ext>
            </a:extLst>
          </p:cNvPr>
          <p:cNvSpPr txBox="1"/>
          <p:nvPr/>
        </p:nvSpPr>
        <p:spPr>
          <a:xfrm>
            <a:off x="9685479" y="2531808"/>
            <a:ext cx="2247901" cy="261610"/>
          </a:xfrm>
          <a:prstGeom prst="rect">
            <a:avLst/>
          </a:prstGeom>
          <a:noFill/>
        </p:spPr>
        <p:txBody>
          <a:bodyPr wrap="square" rtlCol="0">
            <a:spAutoFit/>
          </a:bodyPr>
          <a:lstStyle/>
          <a:p>
            <a:r>
              <a:rPr lang="en-US" sz="1100" dirty="0"/>
              <a:t>Flame from a standard apparatus</a:t>
            </a:r>
            <a:endParaRPr lang="en-CH" sz="1100" dirty="0"/>
          </a:p>
        </p:txBody>
      </p:sp>
      <p:sp>
        <p:nvSpPr>
          <p:cNvPr id="25" name="TextBox 24">
            <a:extLst>
              <a:ext uri="{FF2B5EF4-FFF2-40B4-BE49-F238E27FC236}">
                <a16:creationId xmlns:a16="http://schemas.microsoft.com/office/drawing/2014/main" id="{22453284-252C-393C-60CA-23440B81FF7B}"/>
              </a:ext>
            </a:extLst>
          </p:cNvPr>
          <p:cNvSpPr txBox="1"/>
          <p:nvPr/>
        </p:nvSpPr>
        <p:spPr>
          <a:xfrm>
            <a:off x="9685478" y="4550107"/>
            <a:ext cx="2247901" cy="261610"/>
          </a:xfrm>
          <a:prstGeom prst="rect">
            <a:avLst/>
          </a:prstGeom>
          <a:noFill/>
        </p:spPr>
        <p:txBody>
          <a:bodyPr wrap="square" rtlCol="0">
            <a:spAutoFit/>
          </a:bodyPr>
          <a:lstStyle/>
          <a:p>
            <a:r>
              <a:rPr lang="en-US" sz="1100" dirty="0"/>
              <a:t>Flame from in-house apparatus</a:t>
            </a:r>
            <a:endParaRPr lang="en-CH" sz="1100" dirty="0"/>
          </a:p>
        </p:txBody>
      </p:sp>
      <p:graphicFrame>
        <p:nvGraphicFramePr>
          <p:cNvPr id="29" name="Table 28">
            <a:extLst>
              <a:ext uri="{FF2B5EF4-FFF2-40B4-BE49-F238E27FC236}">
                <a16:creationId xmlns:a16="http://schemas.microsoft.com/office/drawing/2014/main" id="{DACEACA0-CEF2-AFE5-7083-3FD4615ED17D}"/>
              </a:ext>
            </a:extLst>
          </p:cNvPr>
          <p:cNvGraphicFramePr>
            <a:graphicFrameLocks noGrp="1"/>
          </p:cNvGraphicFramePr>
          <p:nvPr>
            <p:extLst>
              <p:ext uri="{D42A27DB-BD31-4B8C-83A1-F6EECF244321}">
                <p14:modId xmlns:p14="http://schemas.microsoft.com/office/powerpoint/2010/main" val="1687230975"/>
              </p:ext>
            </p:extLst>
          </p:nvPr>
        </p:nvGraphicFramePr>
        <p:xfrm>
          <a:off x="3143203" y="4476016"/>
          <a:ext cx="5804637" cy="1112520"/>
        </p:xfrm>
        <a:graphic>
          <a:graphicData uri="http://schemas.openxmlformats.org/drawingml/2006/table">
            <a:tbl>
              <a:tblPr firstRow="1" bandRow="1">
                <a:tableStyleId>{21E4AEA4-8DFA-4A89-87EB-49C32662AFE0}</a:tableStyleId>
              </a:tblPr>
              <a:tblGrid>
                <a:gridCol w="2916657">
                  <a:extLst>
                    <a:ext uri="{9D8B030D-6E8A-4147-A177-3AD203B41FA5}">
                      <a16:colId xmlns:a16="http://schemas.microsoft.com/office/drawing/2014/main" val="748528102"/>
                    </a:ext>
                  </a:extLst>
                </a:gridCol>
                <a:gridCol w="1402080">
                  <a:extLst>
                    <a:ext uri="{9D8B030D-6E8A-4147-A177-3AD203B41FA5}">
                      <a16:colId xmlns:a16="http://schemas.microsoft.com/office/drawing/2014/main" val="2849898878"/>
                    </a:ext>
                  </a:extLst>
                </a:gridCol>
                <a:gridCol w="1485900">
                  <a:extLst>
                    <a:ext uri="{9D8B030D-6E8A-4147-A177-3AD203B41FA5}">
                      <a16:colId xmlns:a16="http://schemas.microsoft.com/office/drawing/2014/main" val="3777376414"/>
                    </a:ext>
                  </a:extLst>
                </a:gridCol>
              </a:tblGrid>
              <a:tr h="370840">
                <a:tc>
                  <a:txBody>
                    <a:bodyPr/>
                    <a:lstStyle/>
                    <a:p>
                      <a:pPr algn="ctr"/>
                      <a:r>
                        <a:rPr lang="en-US" dirty="0"/>
                        <a:t>Property</a:t>
                      </a:r>
                      <a:endParaRPr lang="en-CH" dirty="0"/>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tc>
                  <a:txBody>
                    <a:bodyPr/>
                    <a:lstStyle/>
                    <a:p>
                      <a:pPr algn="ctr"/>
                      <a:r>
                        <a:rPr lang="en-US" dirty="0"/>
                        <a:t>Propane</a:t>
                      </a:r>
                      <a:endParaRPr lang="en-CH" dirty="0"/>
                    </a:p>
                  </a:txBody>
                  <a:tcPr>
                    <a:lnT w="6350" cap="flat" cmpd="sng" algn="ctr">
                      <a:solidFill>
                        <a:schemeClr val="tx1"/>
                      </a:solidFill>
                      <a:prstDash val="solid"/>
                      <a:round/>
                      <a:headEnd type="none" w="med" len="med"/>
                      <a:tailEnd type="none" w="med" len="med"/>
                    </a:lnT>
                  </a:tcPr>
                </a:tc>
                <a:tc>
                  <a:txBody>
                    <a:bodyPr/>
                    <a:lstStyle/>
                    <a:p>
                      <a:pPr algn="ctr"/>
                      <a:r>
                        <a:rPr lang="en-US" dirty="0"/>
                        <a:t>Butane</a:t>
                      </a:r>
                      <a:endParaRPr lang="en-CH" dirty="0"/>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79697507"/>
                  </a:ext>
                </a:extLst>
              </a:tr>
              <a:tr h="370840">
                <a:tc>
                  <a:txBody>
                    <a:bodyPr/>
                    <a:lstStyle/>
                    <a:p>
                      <a:pPr algn="ctr"/>
                      <a:r>
                        <a:rPr lang="en-US" dirty="0"/>
                        <a:t>Heat of combustion [kJ/kg] [13]</a:t>
                      </a:r>
                      <a:endParaRPr lang="en-CH" dirty="0"/>
                    </a:p>
                  </a:txBody>
                  <a:tcPr>
                    <a:lnL w="6350" cap="flat" cmpd="sng" algn="ctr">
                      <a:solidFill>
                        <a:schemeClr val="tx1"/>
                      </a:solidFill>
                      <a:prstDash val="solid"/>
                      <a:round/>
                      <a:headEnd type="none" w="med" len="med"/>
                      <a:tailEnd type="none" w="med" len="med"/>
                    </a:lnL>
                  </a:tcPr>
                </a:tc>
                <a:tc>
                  <a:txBody>
                    <a:bodyPr/>
                    <a:lstStyle/>
                    <a:p>
                      <a:pPr algn="ctr"/>
                      <a:r>
                        <a:rPr lang="en-US" dirty="0"/>
                        <a:t>-50.33</a:t>
                      </a:r>
                      <a:endParaRPr lang="en-CH" dirty="0"/>
                    </a:p>
                  </a:txBody>
                  <a:tcPr/>
                </a:tc>
                <a:tc>
                  <a:txBody>
                    <a:bodyPr/>
                    <a:lstStyle/>
                    <a:p>
                      <a:pPr algn="ctr"/>
                      <a:r>
                        <a:rPr lang="en-US" dirty="0"/>
                        <a:t>-49.70</a:t>
                      </a:r>
                      <a:endParaRPr lang="en-CH" dirty="0"/>
                    </a:p>
                  </a:txBody>
                  <a:tcPr>
                    <a:lnR w="63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04891240"/>
                  </a:ext>
                </a:extLst>
              </a:tr>
              <a:tr h="370840">
                <a:tc>
                  <a:txBody>
                    <a:bodyPr/>
                    <a:lstStyle/>
                    <a:p>
                      <a:pPr algn="ctr"/>
                      <a:r>
                        <a:rPr lang="en-US" dirty="0"/>
                        <a:t>Flame temperature in air [°C] [14]</a:t>
                      </a:r>
                      <a:endParaRPr lang="en-CH" dirty="0"/>
                    </a:p>
                  </a:txBody>
                  <a:tcPr>
                    <a:lnL w="6350" cap="flat" cmpd="sng" algn="ctr">
                      <a:solidFill>
                        <a:schemeClr val="tx1"/>
                      </a:solidFill>
                      <a:prstDash val="solid"/>
                      <a:round/>
                      <a:headEnd type="none" w="med" len="med"/>
                      <a:tailEnd type="none" w="med" len="med"/>
                    </a:lnL>
                    <a:lnB w="6350" cap="flat" cmpd="sng" algn="ctr">
                      <a:solidFill>
                        <a:schemeClr val="tx1"/>
                      </a:solidFill>
                      <a:prstDash val="solid"/>
                      <a:round/>
                      <a:headEnd type="none" w="med" len="med"/>
                      <a:tailEnd type="none" w="med" len="med"/>
                    </a:lnB>
                  </a:tcPr>
                </a:tc>
                <a:tc>
                  <a:txBody>
                    <a:bodyPr/>
                    <a:lstStyle/>
                    <a:p>
                      <a:pPr algn="ctr"/>
                      <a:r>
                        <a:rPr lang="en-US" dirty="0"/>
                        <a:t>1980</a:t>
                      </a:r>
                      <a:endParaRPr lang="en-CH" dirty="0"/>
                    </a:p>
                  </a:txBody>
                  <a:tcPr>
                    <a:lnB w="6350" cap="flat" cmpd="sng" algn="ctr">
                      <a:solidFill>
                        <a:schemeClr val="tx1"/>
                      </a:solidFill>
                      <a:prstDash val="solid"/>
                      <a:round/>
                      <a:headEnd type="none" w="med" len="med"/>
                      <a:tailEnd type="none" w="med" len="med"/>
                    </a:lnB>
                  </a:tcPr>
                </a:tc>
                <a:tc>
                  <a:txBody>
                    <a:bodyPr/>
                    <a:lstStyle/>
                    <a:p>
                      <a:pPr algn="ctr"/>
                      <a:r>
                        <a:rPr lang="en-US" dirty="0"/>
                        <a:t>1970</a:t>
                      </a:r>
                      <a:endParaRPr lang="en-CH" dirty="0"/>
                    </a:p>
                  </a:txBody>
                  <a:tcPr>
                    <a:lnR w="635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5425441"/>
                  </a:ext>
                </a:extLst>
              </a:tr>
            </a:tbl>
          </a:graphicData>
        </a:graphic>
      </p:graphicFrame>
      <p:sp>
        <p:nvSpPr>
          <p:cNvPr id="31" name="TextBox 30">
            <a:extLst>
              <a:ext uri="{FF2B5EF4-FFF2-40B4-BE49-F238E27FC236}">
                <a16:creationId xmlns:a16="http://schemas.microsoft.com/office/drawing/2014/main" id="{56859160-B221-335F-04E0-7E3E85EAC056}"/>
              </a:ext>
            </a:extLst>
          </p:cNvPr>
          <p:cNvSpPr txBox="1"/>
          <p:nvPr/>
        </p:nvSpPr>
        <p:spPr>
          <a:xfrm>
            <a:off x="1206500" y="6441576"/>
            <a:ext cx="10004582" cy="400110"/>
          </a:xfrm>
          <a:prstGeom prst="rect">
            <a:avLst/>
          </a:prstGeom>
          <a:noFill/>
        </p:spPr>
        <p:txBody>
          <a:bodyPr wrap="square">
            <a:spAutoFit/>
          </a:bodyPr>
          <a:lstStyle/>
          <a:p>
            <a:r>
              <a:rPr lang="en-US" sz="1000" dirty="0"/>
              <a:t>13. National Institute of Standards and Technology, “NIST Standard Reference Database.”, 2023. https://doi.org/10.18434/T4D303</a:t>
            </a:r>
          </a:p>
          <a:p>
            <a:r>
              <a:rPr lang="en-US" sz="1000" dirty="0"/>
              <a:t>14. Helmenstine, Anne Marie, Ph.D. "Flame Temperatures Table for Different Fuels." ThoughtCo, Aug. 27, 2020, thoughtco.com/flame-temperatures-table-607307.</a:t>
            </a:r>
          </a:p>
        </p:txBody>
      </p:sp>
    </p:spTree>
    <p:extLst>
      <p:ext uri="{BB962C8B-B14F-4D97-AF65-F5344CB8AC3E}">
        <p14:creationId xmlns:p14="http://schemas.microsoft.com/office/powerpoint/2010/main" val="321229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3" grpId="0"/>
      <p:bldP spid="25" grpId="0"/>
    </p:bldLst>
  </p:timing>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5333171-6798-45a0-9a1e-6beba187c9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6CB45238BDCD439C499658911E4FE2" ma:contentTypeVersion="11" ma:contentTypeDescription="Crée un document." ma:contentTypeScope="" ma:versionID="892075f65387bc8cddb6fcb2a573e3dd">
  <xsd:schema xmlns:xsd="http://www.w3.org/2001/XMLSchema" xmlns:xs="http://www.w3.org/2001/XMLSchema" xmlns:p="http://schemas.microsoft.com/office/2006/metadata/properties" xmlns:ns3="25333171-6798-45a0-9a1e-6beba187c987" xmlns:ns4="9d71c027-1349-4487-ab51-034dbb1297f8" targetNamespace="http://schemas.microsoft.com/office/2006/metadata/properties" ma:root="true" ma:fieldsID="f1b7d02cf99af874b211def907ee1be2" ns3:_="" ns4:_="">
    <xsd:import namespace="25333171-6798-45a0-9a1e-6beba187c987"/>
    <xsd:import namespace="9d71c027-1349-4487-ab51-034dbb1297f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333171-6798-45a0-9a1e-6beba187c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71c027-1349-4487-ab51-034dbb1297f8"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SharingHintHash" ma:index="12"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87C81A-826D-4855-B196-5190C923A554}">
  <ds:schemaRefs>
    <ds:schemaRef ds:uri="http://schemas.microsoft.com/sharepoint/v3/contenttype/forms"/>
  </ds:schemaRefs>
</ds:datastoreItem>
</file>

<file path=customXml/itemProps2.xml><?xml version="1.0" encoding="utf-8"?>
<ds:datastoreItem xmlns:ds="http://schemas.openxmlformats.org/officeDocument/2006/customXml" ds:itemID="{B23C1A1E-FA01-400B-AC08-1B584B9114F8}">
  <ds:schemaRefs>
    <ds:schemaRef ds:uri="http://schemas.openxmlformats.org/package/2006/metadata/core-properties"/>
    <ds:schemaRef ds:uri="http://schemas.microsoft.com/office/2006/documentManagement/types"/>
    <ds:schemaRef ds:uri="http://purl.org/dc/terms/"/>
    <ds:schemaRef ds:uri="25333171-6798-45a0-9a1e-6beba187c987"/>
    <ds:schemaRef ds:uri="http://schemas.microsoft.com/office/infopath/2007/PartnerControls"/>
    <ds:schemaRef ds:uri="http://schemas.microsoft.com/office/2006/metadata/properties"/>
    <ds:schemaRef ds:uri="http://purl.org/dc/dcmitype/"/>
    <ds:schemaRef ds:uri="9d71c027-1349-4487-ab51-034dbb1297f8"/>
    <ds:schemaRef ds:uri="http://www.w3.org/XML/1998/namespace"/>
    <ds:schemaRef ds:uri="http://purl.org/dc/elements/1.1/"/>
  </ds:schemaRefs>
</ds:datastoreItem>
</file>

<file path=customXml/itemProps3.xml><?xml version="1.0" encoding="utf-8"?>
<ds:datastoreItem xmlns:ds="http://schemas.openxmlformats.org/officeDocument/2006/customXml" ds:itemID="{F427335F-88F0-4B55-8D5A-956CDD2246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333171-6798-45a0-9a1e-6beba187c987"/>
    <ds:schemaRef ds:uri="9d71c027-1349-4487-ab51-034dbb129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14118</TotalTime>
  <Words>1802</Words>
  <Application>Microsoft Office PowerPoint</Application>
  <PresentationFormat>Widescreen</PresentationFormat>
  <Paragraphs>370</Paragraphs>
  <Slides>25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Century Gothic</vt:lpstr>
      <vt:lpstr>Franklin Gothic Demi Cond</vt:lpstr>
      <vt:lpstr>HelveticaNeue Regular</vt:lpstr>
      <vt:lpstr>Segoe UI</vt:lpstr>
      <vt:lpstr>Wingdings</vt:lpstr>
      <vt:lpstr>Thème Office</vt:lpstr>
      <vt:lpstr>Lightweight Modules Ignitability Test: In-house instrument development and material characterisation assessment</vt:lpstr>
      <vt:lpstr>Index</vt:lpstr>
      <vt:lpstr>Lightweight PV</vt:lpstr>
      <vt:lpstr>Lightweight PV</vt:lpstr>
      <vt:lpstr>Lightweight PV</vt:lpstr>
      <vt:lpstr>Fire standards – Switzerland case study</vt:lpstr>
      <vt:lpstr>Fire standards – Switzerland case study</vt:lpstr>
      <vt:lpstr>Fire standards – Switzerland case study</vt:lpstr>
      <vt:lpstr>In-house instrument development</vt:lpstr>
      <vt:lpstr>Lightweight module fire test</vt:lpstr>
      <vt:lpstr>Flame source assessment</vt:lpstr>
      <vt:lpstr>Effect of material width on flame height</vt:lpstr>
      <vt:lpstr>Polymeric Honeycomb</vt:lpstr>
      <vt:lpstr>Polymeric honeycomb</vt:lpstr>
      <vt:lpstr>Polymeric HC</vt:lpstr>
      <vt:lpstr>CSEM facilities for Advanced Polymers</vt:lpstr>
      <vt:lpstr>Flame retardant analysis</vt:lpstr>
      <vt:lpstr>Flame retardant analysis</vt:lpstr>
      <vt:lpstr>Flame retardant analysis</vt:lpstr>
      <vt:lpstr>Flame retardant analysis</vt:lpstr>
      <vt:lpstr>Cell to Module (CTM) loss analysis</vt:lpstr>
      <vt:lpstr>Conclusion</vt:lpstr>
      <vt:lpstr>Future works</vt:lpstr>
      <vt:lpstr>Thank you!</vt:lpstr>
      <vt:lpstr>Acknowledgment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Florian Ollagnon</dc:creator>
  <cp:lastModifiedBy>Florian Ollagnon</cp:lastModifiedBy>
  <cp:revision>51</cp:revision>
  <dcterms:created xsi:type="dcterms:W3CDTF">2024-03-14T09:35:32Z</dcterms:created>
  <dcterms:modified xsi:type="dcterms:W3CDTF">2024-04-24T16:12:20Z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0x010100E06CB45238BDCD439C499658911E4FE2</vt:lpwstr>
  </property>
</Properties>
</file>